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16"/>
  </p:notesMasterIdLst>
  <p:sldIdLst>
    <p:sldId id="256" r:id="rId2"/>
    <p:sldId id="257" r:id="rId3"/>
    <p:sldId id="258" r:id="rId4"/>
    <p:sldId id="262" r:id="rId5"/>
    <p:sldId id="259" r:id="rId6"/>
    <p:sldId id="263" r:id="rId7"/>
    <p:sldId id="266" r:id="rId8"/>
    <p:sldId id="260" r:id="rId9"/>
    <p:sldId id="264" r:id="rId10"/>
    <p:sldId id="261" r:id="rId11"/>
    <p:sldId id="267" r:id="rId12"/>
    <p:sldId id="265"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92"/>
    <p:restoredTop sz="94752"/>
  </p:normalViewPr>
  <p:slideViewPr>
    <p:cSldViewPr snapToGrid="0">
      <p:cViewPr varScale="1">
        <p:scale>
          <a:sx n="107" d="100"/>
          <a:sy n="107" d="100"/>
        </p:scale>
        <p:origin x="184" y="360"/>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E4186B-1E22-6346-842B-D3A3864DAD0D}" type="datetimeFigureOut">
              <a:rPr lang="en-US" smtClean="0"/>
              <a:t>9/8/25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DBDF9-AF80-EB4A-B269-0EB6D4EF3A1D}" type="slidenum">
              <a:rPr lang="en-US" smtClean="0"/>
              <a:t>‹#›</a:t>
            </a:fld>
            <a:endParaRPr lang="en-US"/>
          </a:p>
        </p:txBody>
      </p:sp>
    </p:spTree>
    <p:extLst>
      <p:ext uri="{BB962C8B-B14F-4D97-AF65-F5344CB8AC3E}">
        <p14:creationId xmlns:p14="http://schemas.microsoft.com/office/powerpoint/2010/main" val="4138350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DBDF9-AF80-EB4A-B269-0EB6D4EF3A1D}" type="slidenum">
              <a:rPr lang="en-US" smtClean="0"/>
              <a:t>5</a:t>
            </a:fld>
            <a:endParaRPr lang="en-US"/>
          </a:p>
        </p:txBody>
      </p:sp>
    </p:spTree>
    <p:extLst>
      <p:ext uri="{BB962C8B-B14F-4D97-AF65-F5344CB8AC3E}">
        <p14:creationId xmlns:p14="http://schemas.microsoft.com/office/powerpoint/2010/main" val="199481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DBDF9-AF80-EB4A-B269-0EB6D4EF3A1D}" type="slidenum">
              <a:rPr lang="en-US" smtClean="0"/>
              <a:t>10</a:t>
            </a:fld>
            <a:endParaRPr lang="en-US"/>
          </a:p>
        </p:txBody>
      </p:sp>
    </p:spTree>
    <p:extLst>
      <p:ext uri="{BB962C8B-B14F-4D97-AF65-F5344CB8AC3E}">
        <p14:creationId xmlns:p14="http://schemas.microsoft.com/office/powerpoint/2010/main" val="874298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9/8/25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95005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9/8/25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032433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9/8/25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04584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9/8/25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120071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9/8/25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35947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9/8/25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77559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9/8/25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302643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9/8/25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55680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9/8/25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00734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9/8/25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62037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9/8/25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79744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9/8/25</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33011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3" Type="http://schemas.openxmlformats.org/officeDocument/2006/relationships/hyperlink" Target="https://en.wikipedia.org/wiki/Particle_decay#cite_note-url%5B1603.03568%5D_Threshold_Corrections_to_Dimension-six_Proton_Decay_Operators_in_Non-minimal_SUSY_SU(5)_GUTs-2" TargetMode="External"/><Relationship Id="rId18" Type="http://schemas.openxmlformats.org/officeDocument/2006/relationships/hyperlink" Target="https://en.wikipedia.org/wiki/Mass" TargetMode="External"/><Relationship Id="rId26" Type="http://schemas.openxmlformats.org/officeDocument/2006/relationships/hyperlink" Target="https://en.wikipedia.org/wiki/Pion" TargetMode="External"/><Relationship Id="rId3" Type="http://schemas.openxmlformats.org/officeDocument/2006/relationships/hyperlink" Target="https://en.wikipedia.org/wiki/Mass" TargetMode="External"/><Relationship Id="rId21" Type="http://schemas.openxmlformats.org/officeDocument/2006/relationships/hyperlink" Target="https://en.wikipedia.org/wiki/Positron" TargetMode="External"/><Relationship Id="rId7" Type="http://schemas.openxmlformats.org/officeDocument/2006/relationships/hyperlink" Target="https://en.wikipedia.org/wiki/Particle_decay#cite_note-urlElectron_lifetime_is_at_least_66,000_yottayears_%E2%80%93_Physics_World-1" TargetMode="External"/><Relationship Id="rId12" Type="http://schemas.openxmlformats.org/officeDocument/2006/relationships/hyperlink" Target="https://en.wikipedia.org/wiki/Antiproton" TargetMode="External"/><Relationship Id="rId17" Type="http://schemas.openxmlformats.org/officeDocument/2006/relationships/hyperlink" Target="https://en.wikipedia.org/wiki/W_and_Z_bosons" TargetMode="External"/><Relationship Id="rId25" Type="http://schemas.openxmlformats.org/officeDocument/2006/relationships/hyperlink" Target="https://en.wikipedia.org/wiki/Tau_lepton" TargetMode="External"/><Relationship Id="rId33" Type="http://schemas.openxmlformats.org/officeDocument/2006/relationships/hyperlink" Target="https://en.wikipedia.org/wiki/W_and_Z_bosons" TargetMode="External"/><Relationship Id="rId2" Type="http://schemas.openxmlformats.org/officeDocument/2006/relationships/image" Target="../media/image260.png"/><Relationship Id="rId16" Type="http://schemas.openxmlformats.org/officeDocument/2006/relationships/hyperlink" Target="https://en.wikipedia.org/wiki/Antineutron" TargetMode="External"/><Relationship Id="rId20" Type="http://schemas.openxmlformats.org/officeDocument/2006/relationships/hyperlink" Target="https://en.wikipedia.org/wiki/Electron" TargetMode="External"/><Relationship Id="rId29" Type="http://schemas.openxmlformats.org/officeDocument/2006/relationships/hyperlink" Target="https://en.wikipedia.org/wiki/Particle_decay#cite_note-url%5B1603.03568%5D_Threshold_Corrections_to_Dimension-six_Proton_Decay_Operators_in_Non-minimal_SUSY_SU(5)_GUTs-2" TargetMode="External"/><Relationship Id="rId1" Type="http://schemas.openxmlformats.org/officeDocument/2006/relationships/slideLayout" Target="../slideLayouts/slideLayout6.xml"/><Relationship Id="rId6" Type="http://schemas.openxmlformats.org/officeDocument/2006/relationships/hyperlink" Target="https://en.wikipedia.org/wiki/Positron" TargetMode="External"/><Relationship Id="rId11" Type="http://schemas.openxmlformats.org/officeDocument/2006/relationships/hyperlink" Target="https://en.wikipedia.org/wiki/Proton" TargetMode="External"/><Relationship Id="rId24" Type="http://schemas.openxmlformats.org/officeDocument/2006/relationships/hyperlink" Target="https://en.wikipedia.org/wiki/Muon" TargetMode="External"/><Relationship Id="rId32" Type="http://schemas.openxmlformats.org/officeDocument/2006/relationships/hyperlink" Target="https://en.wikipedia.org/wiki/Antineutron" TargetMode="External"/><Relationship Id="rId5" Type="http://schemas.openxmlformats.org/officeDocument/2006/relationships/hyperlink" Target="https://en.wikipedia.org/wiki/Electron" TargetMode="External"/><Relationship Id="rId15" Type="http://schemas.openxmlformats.org/officeDocument/2006/relationships/hyperlink" Target="https://en.wikipedia.org/wiki/Neutron" TargetMode="External"/><Relationship Id="rId23" Type="http://schemas.openxmlformats.org/officeDocument/2006/relationships/image" Target="../media/image270.png"/><Relationship Id="rId28" Type="http://schemas.openxmlformats.org/officeDocument/2006/relationships/hyperlink" Target="https://en.wikipedia.org/wiki/Antiproton" TargetMode="External"/><Relationship Id="rId10" Type="http://schemas.openxmlformats.org/officeDocument/2006/relationships/hyperlink" Target="https://en.wikipedia.org/wiki/Pion" TargetMode="External"/><Relationship Id="rId19" Type="http://schemas.openxmlformats.org/officeDocument/2006/relationships/hyperlink" Target="https://en.wikipedia.org/wiki/MeV" TargetMode="External"/><Relationship Id="rId31" Type="http://schemas.openxmlformats.org/officeDocument/2006/relationships/hyperlink" Target="https://en.wikipedia.org/wiki/Neutron" TargetMode="External"/><Relationship Id="rId4" Type="http://schemas.openxmlformats.org/officeDocument/2006/relationships/hyperlink" Target="https://en.wikipedia.org/wiki/MeV" TargetMode="External"/><Relationship Id="rId9" Type="http://schemas.openxmlformats.org/officeDocument/2006/relationships/hyperlink" Target="https://en.wikipedia.org/wiki/Tau_lepton" TargetMode="External"/><Relationship Id="rId14" Type="http://schemas.openxmlformats.org/officeDocument/2006/relationships/hyperlink" Target="https://en.wikipedia.org/wiki/Particle_decay#cite_note-urlHow_Certain_Are_We_That_Protons_Dont_Decay?-3" TargetMode="External"/><Relationship Id="rId22" Type="http://schemas.openxmlformats.org/officeDocument/2006/relationships/hyperlink" Target="https://en.wikipedia.org/wiki/Particle_decay#cite_note-urlElectron_lifetime_is_at_least_66,000_yottayears_%E2%80%93_Physics_World-1" TargetMode="External"/><Relationship Id="rId27" Type="http://schemas.openxmlformats.org/officeDocument/2006/relationships/hyperlink" Target="https://en.wikipedia.org/wiki/Proton" TargetMode="External"/><Relationship Id="rId30" Type="http://schemas.openxmlformats.org/officeDocument/2006/relationships/hyperlink" Target="https://en.wikipedia.org/wiki/Particle_decay#cite_note-urlHow_Certain_Are_We_That_Protons_Dont_Decay?-3" TargetMode="External"/><Relationship Id="rId8" Type="http://schemas.openxmlformats.org/officeDocument/2006/relationships/hyperlink" Target="https://en.wikipedia.org/wiki/Mu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0"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82" name="Rectangle 1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3553958-320D-2686-51B3-BC4B132E3404}"/>
              </a:ext>
            </a:extLst>
          </p:cNvPr>
          <p:cNvSpPr>
            <a:spLocks noGrp="1"/>
          </p:cNvSpPr>
          <p:nvPr>
            <p:ph type="title"/>
          </p:nvPr>
        </p:nvSpPr>
        <p:spPr>
          <a:xfrm>
            <a:off x="5604552" y="871758"/>
            <a:ext cx="5825448" cy="3871143"/>
          </a:xfrm>
        </p:spPr>
        <p:txBody>
          <a:bodyPr vert="horz" lIns="91440" tIns="45720" rIns="91440" bIns="45720" rtlCol="0" anchor="t">
            <a:normAutofit/>
          </a:bodyPr>
          <a:lstStyle/>
          <a:p>
            <a:r>
              <a:rPr lang="en-US" sz="5400" dirty="0"/>
              <a:t>Elementary Particle Dynamics</a:t>
            </a:r>
          </a:p>
        </p:txBody>
      </p:sp>
      <p:pic>
        <p:nvPicPr>
          <p:cNvPr id="83" name="Picture 1">
            <a:extLst>
              <a:ext uri="{FF2B5EF4-FFF2-40B4-BE49-F238E27FC236}">
                <a16:creationId xmlns:a16="http://schemas.microsoft.com/office/drawing/2014/main" id="{1AE84588-1B9D-30B8-0B5C-9F1DE077A4BD}"/>
              </a:ext>
            </a:extLst>
          </p:cNvPr>
          <p:cNvPicPr>
            <a:picLocks noChangeAspect="1"/>
          </p:cNvPicPr>
          <p:nvPr/>
        </p:nvPicPr>
        <p:blipFill rotWithShape="1">
          <a:blip r:embed="rId2"/>
          <a:srcRect l="45389" r="4300" b="-1"/>
          <a:stretch/>
        </p:blipFill>
        <p:spPr>
          <a:xfrm>
            <a:off x="1" y="10"/>
            <a:ext cx="4876799" cy="6857989"/>
          </a:xfrm>
          <a:prstGeom prst="rect">
            <a:avLst/>
          </a:prstGeom>
        </p:spPr>
      </p:pic>
      <p:cxnSp>
        <p:nvCxnSpPr>
          <p:cNvPr id="84" name="Straight Connector 14">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16">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D2E4FD2-DAF9-F1CD-6510-DADAD33A201A}"/>
              </a:ext>
            </a:extLst>
          </p:cNvPr>
          <p:cNvSpPr txBox="1"/>
          <p:nvPr/>
        </p:nvSpPr>
        <p:spPr>
          <a:xfrm>
            <a:off x="6075336" y="5641383"/>
            <a:ext cx="1661032" cy="461665"/>
          </a:xfrm>
          <a:prstGeom prst="rect">
            <a:avLst/>
          </a:prstGeom>
          <a:noFill/>
        </p:spPr>
        <p:txBody>
          <a:bodyPr wrap="none" rtlCol="0">
            <a:spAutoFit/>
          </a:bodyPr>
          <a:lstStyle/>
          <a:p>
            <a:r>
              <a:rPr lang="en-US" sz="2400" cap="small" dirty="0">
                <a:latin typeface="Arial" panose="020B0604020202020204" pitchFamily="34" charset="0"/>
              </a:rPr>
              <a:t>Chapter 2</a:t>
            </a:r>
          </a:p>
        </p:txBody>
      </p:sp>
    </p:spTree>
    <p:extLst>
      <p:ext uri="{BB962C8B-B14F-4D97-AF65-F5344CB8AC3E}">
        <p14:creationId xmlns:p14="http://schemas.microsoft.com/office/powerpoint/2010/main" val="55177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4CD5FF1F-A050-C164-D549-1DF5A5E09390}"/>
              </a:ext>
            </a:extLst>
          </p:cNvPr>
          <p:cNvSpPr/>
          <p:nvPr/>
        </p:nvSpPr>
        <p:spPr>
          <a:xfrm>
            <a:off x="207744" y="3429000"/>
            <a:ext cx="1873654" cy="6463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E37A514C-5E0B-D00F-73AD-B3C967434D1A}"/>
              </a:ext>
            </a:extLst>
          </p:cNvPr>
          <p:cNvSpPr/>
          <p:nvPr/>
        </p:nvSpPr>
        <p:spPr>
          <a:xfrm>
            <a:off x="3189134" y="3364468"/>
            <a:ext cx="1873654" cy="6463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FA4FD0-D1D0-2A27-A20C-5A96FF440362}"/>
              </a:ext>
            </a:extLst>
          </p:cNvPr>
          <p:cNvSpPr>
            <a:spLocks noGrp="1"/>
          </p:cNvSpPr>
          <p:nvPr>
            <p:ph type="title"/>
          </p:nvPr>
        </p:nvSpPr>
        <p:spPr>
          <a:xfrm>
            <a:off x="545652" y="937594"/>
            <a:ext cx="10691265" cy="720725"/>
          </a:xfrm>
        </p:spPr>
        <p:txBody>
          <a:bodyPr>
            <a:normAutofit/>
          </a:bodyPr>
          <a:lstStyle/>
          <a:p>
            <a:r>
              <a:rPr lang="en-US" sz="3200" cap="small" dirty="0"/>
              <a:t>The Cabibbo-Kobayashi-</a:t>
            </a:r>
            <a:r>
              <a:rPr lang="en-US" sz="3200" cap="small" dirty="0" err="1"/>
              <a:t>Maskawa</a:t>
            </a:r>
            <a:r>
              <a:rPr lang="en-US" sz="3200" cap="small" dirty="0"/>
              <a:t> matrix         C-K-M matrix</a:t>
            </a:r>
          </a:p>
        </p:txBody>
      </p:sp>
      <p:pic>
        <p:nvPicPr>
          <p:cNvPr id="1096" name="Picture 72" descr="Cabibbo–Kobayashi–Maskawa matrix">
            <a:extLst>
              <a:ext uri="{FF2B5EF4-FFF2-40B4-BE49-F238E27FC236}">
                <a16:creationId xmlns:a16="http://schemas.microsoft.com/office/drawing/2014/main" id="{87E60837-E752-7D84-E3F8-2AEFC21AA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540" y="1760220"/>
            <a:ext cx="4671060" cy="2627471"/>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Particle Physics">
            <a:extLst>
              <a:ext uri="{FF2B5EF4-FFF2-40B4-BE49-F238E27FC236}">
                <a16:creationId xmlns:a16="http://schemas.microsoft.com/office/drawing/2014/main" id="{5199417C-017F-D458-AAFC-0842D13D3B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 y="1904582"/>
            <a:ext cx="4010660" cy="1169373"/>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quantum field theory - Why are some Cabibbo-Kobayashi-Maskawa (CKM) matrix  elements equal? - Physics Stack Exchange">
            <a:extLst>
              <a:ext uri="{FF2B5EF4-FFF2-40B4-BE49-F238E27FC236}">
                <a16:creationId xmlns:a16="http://schemas.microsoft.com/office/drawing/2014/main" id="{571E19D4-75A5-86D8-73F1-D058582FEC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770" y="4489592"/>
            <a:ext cx="70993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defined">
            <a:extLst>
              <a:ext uri="{FF2B5EF4-FFF2-40B4-BE49-F238E27FC236}">
                <a16:creationId xmlns:a16="http://schemas.microsoft.com/office/drawing/2014/main" id="{BF4600C4-4A51-0C2D-5469-719FFB9B66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8318" y="2587557"/>
            <a:ext cx="3173150" cy="33328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BA4398E-F8A4-3060-4B27-92A20F7FDB08}"/>
              </a:ext>
            </a:extLst>
          </p:cNvPr>
          <p:cNvSpPr txBox="1"/>
          <p:nvPr/>
        </p:nvSpPr>
        <p:spPr>
          <a:xfrm>
            <a:off x="3257550" y="3506581"/>
            <a:ext cx="1805238" cy="36933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en-US" dirty="0"/>
              <a:t>Mass eigenstates</a:t>
            </a:r>
          </a:p>
        </p:txBody>
      </p:sp>
      <p:sp>
        <p:nvSpPr>
          <p:cNvPr id="4" name="TextBox 3">
            <a:extLst>
              <a:ext uri="{FF2B5EF4-FFF2-40B4-BE49-F238E27FC236}">
                <a16:creationId xmlns:a16="http://schemas.microsoft.com/office/drawing/2014/main" id="{DC36CFD9-F709-A756-05B7-4948DB716CA4}"/>
              </a:ext>
            </a:extLst>
          </p:cNvPr>
          <p:cNvSpPr txBox="1"/>
          <p:nvPr/>
        </p:nvSpPr>
        <p:spPr>
          <a:xfrm>
            <a:off x="207744" y="3429000"/>
            <a:ext cx="1873654" cy="6463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en-US" dirty="0"/>
              <a:t>Weak (observed) </a:t>
            </a:r>
          </a:p>
          <a:p>
            <a:pPr algn="ctr"/>
            <a:r>
              <a:rPr lang="en-US" dirty="0"/>
              <a:t>eigenstates</a:t>
            </a:r>
          </a:p>
        </p:txBody>
      </p:sp>
      <p:sp>
        <p:nvSpPr>
          <p:cNvPr id="12" name="Right Arrow 11">
            <a:extLst>
              <a:ext uri="{FF2B5EF4-FFF2-40B4-BE49-F238E27FC236}">
                <a16:creationId xmlns:a16="http://schemas.microsoft.com/office/drawing/2014/main" id="{EDBFAA48-4336-DC71-5E42-A023F4D75BFC}"/>
              </a:ext>
            </a:extLst>
          </p:cNvPr>
          <p:cNvSpPr/>
          <p:nvPr/>
        </p:nvSpPr>
        <p:spPr>
          <a:xfrm rot="18969441">
            <a:off x="744268" y="3177259"/>
            <a:ext cx="330648" cy="169870"/>
          </a:xfrm>
          <a:prstGeom prst="rightArrow">
            <a:avLst>
              <a:gd name="adj1" fmla="val 50000"/>
              <a:gd name="adj2" fmla="val 5677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9054CF03-7F43-1446-4045-13C77489B736}"/>
              </a:ext>
            </a:extLst>
          </p:cNvPr>
          <p:cNvSpPr/>
          <p:nvPr/>
        </p:nvSpPr>
        <p:spPr>
          <a:xfrm rot="18969441">
            <a:off x="4138708" y="3129156"/>
            <a:ext cx="330648" cy="169870"/>
          </a:xfrm>
          <a:prstGeom prst="rightArrow">
            <a:avLst>
              <a:gd name="adj1" fmla="val 50000"/>
              <a:gd name="adj2" fmla="val 5677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246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5563CA1-BA3D-46DD-B876-BCD326A3B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681" y="1416444"/>
            <a:ext cx="5625897" cy="42223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undefined">
            <a:extLst>
              <a:ext uri="{FF2B5EF4-FFF2-40B4-BE49-F238E27FC236}">
                <a16:creationId xmlns:a16="http://schemas.microsoft.com/office/drawing/2014/main" id="{8BFA80BF-CCBF-36B9-C21D-B57B13A93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091" y="1386358"/>
            <a:ext cx="4048679" cy="42524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078030-CBA6-34D3-599A-411C7D2B0927}"/>
              </a:ext>
            </a:extLst>
          </p:cNvPr>
          <p:cNvSpPr txBox="1"/>
          <p:nvPr/>
        </p:nvSpPr>
        <p:spPr>
          <a:xfrm>
            <a:off x="3093395" y="194553"/>
            <a:ext cx="538801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Kobayashi – </a:t>
            </a:r>
            <a:r>
              <a:rPr lang="en-US" sz="2400" dirty="0" err="1">
                <a:latin typeface="Arial" panose="020B0604020202020204" pitchFamily="34" charset="0"/>
                <a:cs typeface="Arial" panose="020B0604020202020204" pitchFamily="34" charset="0"/>
              </a:rPr>
              <a:t>Maskawa</a:t>
            </a:r>
            <a:r>
              <a:rPr lang="en-US" sz="2400" dirty="0">
                <a:latin typeface="Arial" panose="020B0604020202020204" pitchFamily="34" charset="0"/>
                <a:cs typeface="Arial" panose="020B0604020202020204" pitchFamily="34" charset="0"/>
              </a:rPr>
              <a:t> Matrix  (cont’d)</a:t>
            </a:r>
          </a:p>
        </p:txBody>
      </p:sp>
      <p:sp>
        <p:nvSpPr>
          <p:cNvPr id="5" name="Right Arrow 4">
            <a:extLst>
              <a:ext uri="{FF2B5EF4-FFF2-40B4-BE49-F238E27FC236}">
                <a16:creationId xmlns:a16="http://schemas.microsoft.com/office/drawing/2014/main" id="{E790A31C-0D56-3849-840B-5FE2A6239616}"/>
              </a:ext>
            </a:extLst>
          </p:cNvPr>
          <p:cNvSpPr/>
          <p:nvPr/>
        </p:nvSpPr>
        <p:spPr>
          <a:xfrm>
            <a:off x="4494362" y="2035834"/>
            <a:ext cx="1293039" cy="923026"/>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3920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C2CED3F4-2D73-E3BC-0DB3-2AD3DD676AA8}"/>
              </a:ext>
            </a:extLst>
          </p:cNvPr>
          <p:cNvSpPr/>
          <p:nvPr/>
        </p:nvSpPr>
        <p:spPr>
          <a:xfrm>
            <a:off x="422444" y="2071398"/>
            <a:ext cx="3511449" cy="127660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F848B21-719F-2630-F0A5-D1824FBC26FE}"/>
                  </a:ext>
                </a:extLst>
              </p:cNvPr>
              <p:cNvSpPr txBox="1"/>
              <p:nvPr/>
            </p:nvSpPr>
            <p:spPr>
              <a:xfrm>
                <a:off x="491490" y="2251251"/>
                <a:ext cx="3373359" cy="92333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en-US" dirty="0">
                    <a:solidFill>
                      <a:schemeClr val="tx1"/>
                    </a:solidFill>
                    <a:latin typeface="Arial" panose="020B0604020202020204" pitchFamily="34" charset="0"/>
                    <a:cs typeface="Arial" panose="020B0604020202020204" pitchFamily="34" charset="0"/>
                  </a:rPr>
                  <a:t>The photon (</a:t>
                </a:r>
                <a14:m>
                  <m:oMath xmlns:m="http://schemas.openxmlformats.org/officeDocument/2006/math">
                    <m:r>
                      <a:rPr lang="en-US" b="0" i="1" smtClean="0">
                        <a:solidFill>
                          <a:schemeClr val="tx1"/>
                        </a:solidFill>
                        <a:latin typeface="Cambria Math" panose="02040503050406030204" pitchFamily="18" charset="0"/>
                      </a:rPr>
                      <m:t>𝛾</m:t>
                    </m:r>
                  </m:oMath>
                </a14:m>
                <a:r>
                  <a:rPr lang="en-US" dirty="0">
                    <a:solidFill>
                      <a:schemeClr val="tx1"/>
                    </a:solidFill>
                    <a:latin typeface="Arial" panose="020B0604020202020204" pitchFamily="34" charset="0"/>
                    <a:cs typeface="Arial" panose="020B0604020202020204" pitchFamily="34" charset="0"/>
                  </a:rPr>
                  <a:t>) does not decay.</a:t>
                </a:r>
              </a:p>
              <a:p>
                <a:r>
                  <a:rPr lang="en-US" dirty="0">
                    <a:solidFill>
                      <a:schemeClr val="tx1"/>
                    </a:solidFill>
                    <a:latin typeface="Arial" panose="020B0604020202020204" pitchFamily="34" charset="0"/>
                    <a:cs typeface="Arial" panose="020B0604020202020204" pitchFamily="34" charset="0"/>
                  </a:rPr>
                  <a:t>The electron does not decay.</a:t>
                </a:r>
              </a:p>
              <a:p>
                <a:r>
                  <a:rPr lang="en-US" dirty="0">
                    <a:solidFill>
                      <a:schemeClr val="tx1"/>
                    </a:solidFill>
                    <a:latin typeface="Arial" panose="020B0604020202020204" pitchFamily="34" charset="0"/>
                    <a:cs typeface="Arial" panose="020B0604020202020204" pitchFamily="34" charset="0"/>
                  </a:rPr>
                  <a:t>The proton does not decay</a:t>
                </a:r>
              </a:p>
            </p:txBody>
          </p:sp>
        </mc:Choice>
        <mc:Fallback xmlns="">
          <p:sp>
            <p:nvSpPr>
              <p:cNvPr id="6" name="TextBox 5">
                <a:extLst>
                  <a:ext uri="{FF2B5EF4-FFF2-40B4-BE49-F238E27FC236}">
                    <a16:creationId xmlns:a16="http://schemas.microsoft.com/office/drawing/2014/main" id="{DF848B21-719F-2630-F0A5-D1824FBC26FE}"/>
                  </a:ext>
                </a:extLst>
              </p:cNvPr>
              <p:cNvSpPr txBox="1">
                <a:spLocks noRot="1" noChangeAspect="1" noMove="1" noResize="1" noEditPoints="1" noAdjustHandles="1" noChangeArrowheads="1" noChangeShapeType="1" noTextEdit="1"/>
              </p:cNvSpPr>
              <p:nvPr/>
            </p:nvSpPr>
            <p:spPr>
              <a:xfrm>
                <a:off x="491490" y="2251251"/>
                <a:ext cx="3373359" cy="923330"/>
              </a:xfrm>
              <a:prstGeom prst="rect">
                <a:avLst/>
              </a:prstGeom>
              <a:blipFill>
                <a:blip r:embed="rId2"/>
                <a:stretch>
                  <a:fillRect l="-1498" t="-2703" r="-375" b="-9459"/>
                </a:stretch>
              </a:blipFill>
              <a:ln>
                <a:no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BD1E6FBF-6C38-D115-3D7E-6ECBCDE1A36E}"/>
              </a:ext>
            </a:extLst>
          </p:cNvPr>
          <p:cNvSpPr txBox="1"/>
          <p:nvPr/>
        </p:nvSpPr>
        <p:spPr>
          <a:xfrm>
            <a:off x="617220" y="815163"/>
            <a:ext cx="5947462"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Decays and Conservation Laws</a:t>
            </a:r>
          </a:p>
        </p:txBody>
      </p:sp>
      <p:sp>
        <p:nvSpPr>
          <p:cNvPr id="5" name="TextBox 4">
            <a:extLst>
              <a:ext uri="{FF2B5EF4-FFF2-40B4-BE49-F238E27FC236}">
                <a16:creationId xmlns:a16="http://schemas.microsoft.com/office/drawing/2014/main" id="{30653BA3-8ABD-14EA-5098-5A749DF3921C}"/>
              </a:ext>
            </a:extLst>
          </p:cNvPr>
          <p:cNvSpPr txBox="1"/>
          <p:nvPr/>
        </p:nvSpPr>
        <p:spPr>
          <a:xfrm>
            <a:off x="617220" y="1465733"/>
            <a:ext cx="908460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Every particle decays into lighter particles, unless prevented by some conservation law.</a:t>
            </a:r>
          </a:p>
        </p:txBody>
      </p:sp>
      <p:sp>
        <p:nvSpPr>
          <p:cNvPr id="33" name="Rounded Rectangle 32">
            <a:extLst>
              <a:ext uri="{FF2B5EF4-FFF2-40B4-BE49-F238E27FC236}">
                <a16:creationId xmlns:a16="http://schemas.microsoft.com/office/drawing/2014/main" id="{31C8B20B-BDFE-D538-FE01-0BD6F87EFE15}"/>
              </a:ext>
            </a:extLst>
          </p:cNvPr>
          <p:cNvSpPr/>
          <p:nvPr/>
        </p:nvSpPr>
        <p:spPr>
          <a:xfrm>
            <a:off x="5046210" y="2129898"/>
            <a:ext cx="4696276" cy="1172466"/>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F366A5E-632A-2B7C-8B41-C8E004F74E34}"/>
              </a:ext>
            </a:extLst>
          </p:cNvPr>
          <p:cNvSpPr txBox="1"/>
          <p:nvPr/>
        </p:nvSpPr>
        <p:spPr>
          <a:xfrm>
            <a:off x="5205287" y="2262222"/>
            <a:ext cx="4378122" cy="92333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en-US" dirty="0">
                <a:solidFill>
                  <a:schemeClr val="tx1"/>
                </a:solidFill>
                <a:latin typeface="Arial" panose="020B0604020202020204" pitchFamily="34" charset="0"/>
                <a:cs typeface="Arial" panose="020B0604020202020204" pitchFamily="34" charset="0"/>
              </a:rPr>
              <a:t>There is no particle lighter than a photon.</a:t>
            </a:r>
          </a:p>
          <a:p>
            <a:r>
              <a:rPr lang="en-US" dirty="0">
                <a:solidFill>
                  <a:schemeClr val="tx1"/>
                </a:solidFill>
                <a:latin typeface="Arial" panose="020B0604020202020204" pitchFamily="34" charset="0"/>
                <a:cs typeface="Arial" panose="020B0604020202020204" pitchFamily="34" charset="0"/>
              </a:rPr>
              <a:t>Conservation of charge</a:t>
            </a:r>
          </a:p>
          <a:p>
            <a:r>
              <a:rPr lang="en-US" dirty="0">
                <a:solidFill>
                  <a:schemeClr val="tx1"/>
                </a:solidFill>
                <a:latin typeface="Arial" panose="020B0604020202020204" pitchFamily="34" charset="0"/>
                <a:cs typeface="Arial" panose="020B0604020202020204" pitchFamily="34" charset="0"/>
              </a:rPr>
              <a:t>Conservation of baryon number</a:t>
            </a:r>
          </a:p>
        </p:txBody>
      </p:sp>
      <mc:AlternateContent xmlns:mc="http://schemas.openxmlformats.org/markup-compatibility/2006" xmlns:a14="http://schemas.microsoft.com/office/drawing/2010/main">
        <mc:Choice Requires="a14">
          <p:graphicFrame>
            <p:nvGraphicFramePr>
              <p:cNvPr id="19" name="Table 18">
                <a:extLst>
                  <a:ext uri="{FF2B5EF4-FFF2-40B4-BE49-F238E27FC236}">
                    <a16:creationId xmlns:a16="http://schemas.microsoft.com/office/drawing/2014/main" id="{61D01CFE-6CA0-50A7-5890-963C9DE039D9}"/>
                  </a:ext>
                </a:extLst>
              </p:cNvPr>
              <p:cNvGraphicFramePr>
                <a:graphicFrameLocks noGrp="1"/>
              </p:cNvGraphicFramePr>
              <p:nvPr>
                <p:extLst>
                  <p:ext uri="{D42A27DB-BD31-4B8C-83A1-F6EECF244321}">
                    <p14:modId xmlns:p14="http://schemas.microsoft.com/office/powerpoint/2010/main" val="3924973130"/>
                  </p:ext>
                </p:extLst>
              </p:nvPr>
            </p:nvGraphicFramePr>
            <p:xfrm>
              <a:off x="5296791" y="3321306"/>
              <a:ext cx="5992665" cy="2701336"/>
            </p:xfrm>
            <a:graphic>
              <a:graphicData uri="http://schemas.openxmlformats.org/drawingml/2006/table">
                <a:tbl>
                  <a:tblPr/>
                  <a:tblGrid>
                    <a:gridCol w="1198533">
                      <a:extLst>
                        <a:ext uri="{9D8B030D-6E8A-4147-A177-3AD203B41FA5}">
                          <a16:colId xmlns:a16="http://schemas.microsoft.com/office/drawing/2014/main" val="3094549949"/>
                        </a:ext>
                      </a:extLst>
                    </a:gridCol>
                    <a:gridCol w="1198533">
                      <a:extLst>
                        <a:ext uri="{9D8B030D-6E8A-4147-A177-3AD203B41FA5}">
                          <a16:colId xmlns:a16="http://schemas.microsoft.com/office/drawing/2014/main" val="1443215969"/>
                        </a:ext>
                      </a:extLst>
                    </a:gridCol>
                    <a:gridCol w="1198533">
                      <a:extLst>
                        <a:ext uri="{9D8B030D-6E8A-4147-A177-3AD203B41FA5}">
                          <a16:colId xmlns:a16="http://schemas.microsoft.com/office/drawing/2014/main" val="3021810744"/>
                        </a:ext>
                      </a:extLst>
                    </a:gridCol>
                    <a:gridCol w="1198533">
                      <a:extLst>
                        <a:ext uri="{9D8B030D-6E8A-4147-A177-3AD203B41FA5}">
                          <a16:colId xmlns:a16="http://schemas.microsoft.com/office/drawing/2014/main" val="1313546006"/>
                        </a:ext>
                      </a:extLst>
                    </a:gridCol>
                    <a:gridCol w="1198533">
                      <a:extLst>
                        <a:ext uri="{9D8B030D-6E8A-4147-A177-3AD203B41FA5}">
                          <a16:colId xmlns:a16="http://schemas.microsoft.com/office/drawing/2014/main" val="2385180338"/>
                        </a:ext>
                      </a:extLst>
                    </a:gridCol>
                  </a:tblGrid>
                  <a:tr h="207596">
                    <a:tc>
                      <a:txBody>
                        <a:bodyPr/>
                        <a:lstStyle/>
                        <a:p>
                          <a:pPr algn="ctr" rtl="0">
                            <a:buNone/>
                          </a:pPr>
                          <a:r>
                            <a:rPr lang="en-US" sz="1000">
                              <a:effectLst/>
                            </a:rPr>
                            <a:t>Type</a:t>
                          </a:r>
                        </a:p>
                      </a:txBody>
                      <a:tcPr marL="51252" marR="51252" marT="25626" marB="25626" anchor="ctr">
                        <a:lnL>
                          <a:noFill/>
                        </a:lnL>
                        <a:lnR>
                          <a:noFill/>
                        </a:lnR>
                        <a:lnT>
                          <a:noFill/>
                        </a:lnT>
                        <a:lnB>
                          <a:noFill/>
                        </a:lnB>
                        <a:noFill/>
                      </a:tcPr>
                    </a:tc>
                    <a:tc>
                      <a:txBody>
                        <a:bodyPr/>
                        <a:lstStyle/>
                        <a:p>
                          <a:pPr algn="ctr" rtl="0">
                            <a:buNone/>
                          </a:pPr>
                          <a:r>
                            <a:rPr lang="en-US" sz="1000">
                              <a:effectLst/>
                            </a:rPr>
                            <a:t>Name</a:t>
                          </a:r>
                        </a:p>
                      </a:txBody>
                      <a:tcPr marL="51252" marR="51252" marT="25626" marB="25626" anchor="ctr">
                        <a:lnL>
                          <a:noFill/>
                        </a:lnL>
                        <a:lnR>
                          <a:noFill/>
                        </a:lnR>
                        <a:lnT>
                          <a:noFill/>
                        </a:lnT>
                        <a:lnB>
                          <a:noFill/>
                        </a:lnB>
                        <a:noFill/>
                      </a:tcPr>
                    </a:tc>
                    <a:tc>
                      <a:txBody>
                        <a:bodyPr/>
                        <a:lstStyle/>
                        <a:p>
                          <a:pPr algn="ctr" rtl="0">
                            <a:buNone/>
                          </a:pPr>
                          <a:r>
                            <a:rPr lang="en-US" sz="1000">
                              <a:effectLst/>
                            </a:rPr>
                            <a:t>Symbol</a:t>
                          </a:r>
                        </a:p>
                      </a:txBody>
                      <a:tcPr marL="51252" marR="51252" marT="25626" marB="25626" anchor="ctr">
                        <a:lnL>
                          <a:noFill/>
                        </a:lnL>
                        <a:lnR>
                          <a:noFill/>
                        </a:lnR>
                        <a:lnT>
                          <a:noFill/>
                        </a:lnT>
                        <a:lnB>
                          <a:noFill/>
                        </a:lnB>
                        <a:noFill/>
                      </a:tcPr>
                    </a:tc>
                    <a:tc>
                      <a:txBody>
                        <a:bodyPr/>
                        <a:lstStyle/>
                        <a:p>
                          <a:pPr algn="ctr" rtl="0">
                            <a:buNone/>
                          </a:pPr>
                          <a:r>
                            <a:rPr lang="en-US" sz="1000" u="none" strike="noStrike">
                              <a:effectLst/>
                              <a:hlinkClick r:id="rId3" tooltip="Mass"/>
                            </a:rPr>
                            <a:t>Mass</a:t>
                          </a:r>
                          <a:r>
                            <a:rPr lang="en-US" sz="1000">
                              <a:effectLst/>
                            </a:rPr>
                            <a:t> (</a:t>
                          </a:r>
                          <a:r>
                            <a:rPr lang="en-US" sz="1000" u="none" strike="noStrike">
                              <a:effectLst/>
                              <a:hlinkClick r:id="rId4" tooltip="MeV"/>
                            </a:rPr>
                            <a:t>MeV</a:t>
                          </a:r>
                          <a:r>
                            <a:rPr lang="en-US" sz="1000">
                              <a:effectLst/>
                            </a:rPr>
                            <a:t>)</a:t>
                          </a:r>
                        </a:p>
                      </a:txBody>
                      <a:tcPr marL="51252" marR="51252" marT="25626" marB="25626" anchor="ctr">
                        <a:lnL>
                          <a:noFill/>
                        </a:lnL>
                        <a:lnR>
                          <a:noFill/>
                        </a:lnR>
                        <a:lnT>
                          <a:noFill/>
                        </a:lnT>
                        <a:lnB>
                          <a:noFill/>
                        </a:lnB>
                        <a:noFill/>
                      </a:tcPr>
                    </a:tc>
                    <a:tc>
                      <a:txBody>
                        <a:bodyPr/>
                        <a:lstStyle/>
                        <a:p>
                          <a:pPr algn="ctr" rtl="0">
                            <a:buNone/>
                          </a:pPr>
                          <a:r>
                            <a:rPr lang="en-US" sz="1000">
                              <a:effectLst/>
                            </a:rPr>
                            <a:t>Mean lifetime</a:t>
                          </a:r>
                        </a:p>
                      </a:txBody>
                      <a:tcPr marL="51252" marR="51252" marT="25626" marB="25626" anchor="ctr">
                        <a:lnL>
                          <a:noFill/>
                        </a:lnL>
                        <a:lnR>
                          <a:noFill/>
                        </a:lnR>
                        <a:lnT>
                          <a:noFill/>
                        </a:lnT>
                        <a:lnB>
                          <a:noFill/>
                        </a:lnB>
                        <a:noFill/>
                      </a:tcPr>
                    </a:tc>
                    <a:extLst>
                      <a:ext uri="{0D108BD9-81ED-4DB2-BD59-A6C34878D82A}">
                        <a16:rowId xmlns:a16="http://schemas.microsoft.com/office/drawing/2014/main" val="386415709"/>
                      </a:ext>
                    </a:extLst>
                  </a:tr>
                  <a:tr h="363940">
                    <a:tc rowSpan="3">
                      <a:txBody>
                        <a:bodyPr/>
                        <a:lstStyle/>
                        <a:p>
                          <a:pPr rtl="0">
                            <a:buNone/>
                          </a:pPr>
                          <a:r>
                            <a:rPr lang="en-US" sz="1000">
                              <a:effectLst/>
                            </a:rPr>
                            <a:t>Lepton</a:t>
                          </a:r>
                        </a:p>
                      </a:txBody>
                      <a:tcPr marL="51252" marR="51252" marT="25626" marB="25626" anchor="ctr">
                        <a:lnL>
                          <a:noFill/>
                        </a:lnL>
                        <a:lnR>
                          <a:noFill/>
                        </a:lnR>
                        <a:lnT>
                          <a:noFill/>
                        </a:lnT>
                        <a:lnB>
                          <a:noFill/>
                        </a:lnB>
                        <a:noFill/>
                      </a:tcPr>
                    </a:tc>
                    <a:tc>
                      <a:txBody>
                        <a:bodyPr/>
                        <a:lstStyle/>
                        <a:p>
                          <a:pPr rtl="0">
                            <a:buNone/>
                          </a:pPr>
                          <a:r>
                            <a:rPr lang="en-US" sz="1000" u="none" strike="noStrike">
                              <a:effectLst/>
                              <a:hlinkClick r:id="rId5" tooltip="Electron"/>
                            </a:rPr>
                            <a:t>Electron</a:t>
                          </a:r>
                          <a:r>
                            <a:rPr lang="en-US" sz="1000">
                              <a:effectLst/>
                            </a:rPr>
                            <a:t> / </a:t>
                          </a:r>
                          <a:r>
                            <a:rPr lang="en-US" sz="1000" u="none" strike="noStrike">
                              <a:effectLst/>
                              <a:hlinkClick r:id="rId6" tooltip="Positron"/>
                            </a:rPr>
                            <a:t>Positron</a:t>
                          </a:r>
                          <a:r>
                            <a:rPr lang="en-US" sz="1000" b="0" i="0" u="none" strike="noStrike" baseline="30000">
                              <a:effectLst/>
                              <a:hlinkClick r:id="rId7"/>
                            </a:rPr>
                            <a:t>[1]</a:t>
                          </a:r>
                          <a:endParaRPr lang="en-US" sz="1000">
                            <a:effectLst/>
                          </a:endParaRPr>
                        </a:p>
                      </a:txBody>
                      <a:tcPr marL="51252" marR="51252" marT="25626" marB="25626" anchor="ctr">
                        <a:lnL>
                          <a:noFill/>
                        </a:lnL>
                        <a:lnR>
                          <a:noFill/>
                        </a:lnR>
                        <a:lnT>
                          <a:noFill/>
                        </a:lnT>
                        <a:lnB>
                          <a:noFill/>
                        </a:lnB>
                        <a:noFill/>
                      </a:tcPr>
                    </a:tc>
                    <a:tc>
                      <a:txBody>
                        <a:bodyPr/>
                        <a:lstStyle/>
                        <a:p>
                          <a:pPr rtl="0">
                            <a:buNone/>
                          </a:pPr>
                          <a14:m>
                            <m:oMathPara xmlns:m="http://schemas.openxmlformats.org/officeDocument/2006/math">
                              <m:oMathParaPr>
                                <m:jc m:val="centerGroup"/>
                              </m:oMathParaPr>
                              <m:oMath xmlns:m="http://schemas.openxmlformats.org/officeDocument/2006/math">
                                <m:sSup>
                                  <m:sSupPr>
                                    <m:ctrlPr>
                                      <a:rPr lang="ar-AE" sz="1000" i="1">
                                        <a:latin typeface="Cambria Math" panose="02040503050406030204" pitchFamily="18" charset="0"/>
                                      </a:rPr>
                                    </m:ctrlPr>
                                  </m:sSupPr>
                                  <m:e>
                                    <m:r>
                                      <m:rPr>
                                        <m:sty m:val="p"/>
                                      </m:rPr>
                                      <a:rPr lang="en-US" sz="1000">
                                        <a:latin typeface="Cambria Math" panose="02040503050406030204" pitchFamily="18" charset="0"/>
                                      </a:rPr>
                                      <m:t>e</m:t>
                                    </m:r>
                                  </m:e>
                                  <m:sup>
                                    <m:r>
                                      <a:rPr lang="ar-AE" sz="1000" i="0">
                                        <a:latin typeface="Cambria Math" panose="02040503050406030204" pitchFamily="18" charset="0"/>
                                      </a:rPr>
                                      <m:t>−</m:t>
                                    </m:r>
                                  </m:sup>
                                </m:sSup>
                                <m:r>
                                  <a:rPr lang="ar-AE" sz="1000" i="0">
                                    <a:latin typeface="Cambria Math" panose="02040503050406030204" pitchFamily="18" charset="0"/>
                                  </a:rPr>
                                  <m:t> / </m:t>
                                </m:r>
                                <m:sSup>
                                  <m:sSupPr>
                                    <m:ctrlPr>
                                      <a:rPr lang="ar-AE" sz="1000" i="1">
                                        <a:latin typeface="Cambria Math" panose="02040503050406030204" pitchFamily="18" charset="0"/>
                                      </a:rPr>
                                    </m:ctrlPr>
                                  </m:sSupPr>
                                  <m:e>
                                    <m:r>
                                      <m:rPr>
                                        <m:sty m:val="p"/>
                                      </m:rPr>
                                      <a:rPr lang="en-US" sz="1000" i="0">
                                        <a:latin typeface="Cambria Math" panose="02040503050406030204" pitchFamily="18" charset="0"/>
                                      </a:rPr>
                                      <m:t>e</m:t>
                                    </m:r>
                                  </m:e>
                                  <m:sup>
                                    <m:r>
                                      <a:rPr lang="ar-AE" sz="1000" i="0">
                                        <a:latin typeface="Cambria Math" panose="02040503050406030204" pitchFamily="18" charset="0"/>
                                      </a:rPr>
                                      <m:t>+</m:t>
                                    </m:r>
                                  </m:sup>
                                </m:sSup>
                              </m:oMath>
                            </m:oMathPara>
                          </a14:m>
                          <a:endParaRPr lang="ar-AE" sz="1000">
                            <a:effectLst/>
                          </a:endParaRPr>
                        </a:p>
                      </a:txBody>
                      <a:tcPr marL="51252" marR="51252" marT="25626" marB="25626" anchor="ctr">
                        <a:lnL>
                          <a:noFill/>
                        </a:lnL>
                        <a:lnR>
                          <a:noFill/>
                        </a:lnR>
                        <a:lnT>
                          <a:noFill/>
                        </a:lnT>
                        <a:lnB>
                          <a:noFill/>
                        </a:lnB>
                        <a:noFill/>
                      </a:tcPr>
                    </a:tc>
                    <a:tc>
                      <a:txBody>
                        <a:bodyPr/>
                        <a:lstStyle/>
                        <a:p>
                          <a:pPr rtl="0">
                            <a:buNone/>
                          </a:pPr>
                          <a:r>
                            <a:rPr lang="en-US" sz="1000">
                              <a:effectLst/>
                            </a:rPr>
                            <a:t>0.511</a:t>
                          </a:r>
                        </a:p>
                      </a:txBody>
                      <a:tcPr marL="51252" marR="51252" marT="25626" marB="25626" anchor="ctr">
                        <a:lnL>
                          <a:noFill/>
                        </a:lnL>
                        <a:lnR>
                          <a:noFill/>
                        </a:lnR>
                        <a:lnT>
                          <a:noFill/>
                        </a:lnT>
                        <a:lnB>
                          <a:noFill/>
                        </a:lnB>
                        <a:noFill/>
                      </a:tcPr>
                    </a:tc>
                    <a:tc>
                      <a:txBody>
                        <a:bodyPr/>
                        <a:lstStyle/>
                        <a:p>
                          <a:pPr rtl="0">
                            <a:buNone/>
                          </a:pPr>
                          <a:r>
                            <a:rPr lang="en-US" sz="1000">
                              <a:effectLst/>
                            </a:rPr>
                            <a:t>&gt;6.6×10</a:t>
                          </a:r>
                          <a:r>
                            <a:rPr lang="en-US" sz="1000" baseline="30000">
                              <a:effectLst/>
                            </a:rPr>
                            <a:t>28</a:t>
                          </a:r>
                          <a:r>
                            <a:rPr lang="en-US" sz="1000">
                              <a:effectLst/>
                            </a:rPr>
                            <a:t> years</a:t>
                          </a:r>
                        </a:p>
                      </a:txBody>
                      <a:tcPr marL="51252" marR="51252" marT="25626" marB="25626" anchor="ctr">
                        <a:lnL>
                          <a:noFill/>
                        </a:lnL>
                        <a:lnR>
                          <a:noFill/>
                        </a:lnR>
                        <a:lnT>
                          <a:noFill/>
                        </a:lnT>
                        <a:lnB>
                          <a:noFill/>
                        </a:lnB>
                        <a:noFill/>
                      </a:tcPr>
                    </a:tc>
                    <a:extLst>
                      <a:ext uri="{0D108BD9-81ED-4DB2-BD59-A6C34878D82A}">
                        <a16:rowId xmlns:a16="http://schemas.microsoft.com/office/drawing/2014/main" val="1392426034"/>
                      </a:ext>
                    </a:extLst>
                  </a:tr>
                  <a:tr h="207596">
                    <a:tc vMerge="1">
                      <a:txBody>
                        <a:bodyPr/>
                        <a:lstStyle/>
                        <a:p>
                          <a:endParaRPr lang="en-US"/>
                        </a:p>
                      </a:txBody>
                      <a:tcPr/>
                    </a:tc>
                    <a:tc>
                      <a:txBody>
                        <a:bodyPr/>
                        <a:lstStyle/>
                        <a:p>
                          <a:pPr rtl="0">
                            <a:buNone/>
                          </a:pPr>
                          <a:r>
                            <a:rPr lang="en-US" sz="1000" u="none" strike="noStrike">
                              <a:effectLst/>
                              <a:hlinkClick r:id="rId8" tooltip="Muon"/>
                            </a:rPr>
                            <a:t>Muon</a:t>
                          </a:r>
                          <a:r>
                            <a:rPr lang="en-US" sz="1000">
                              <a:effectLst/>
                            </a:rPr>
                            <a:t> / Antimuon</a:t>
                          </a:r>
                        </a:p>
                      </a:txBody>
                      <a:tcPr marL="51252" marR="51252" marT="25626" marB="25626" anchor="ctr">
                        <a:lnL>
                          <a:noFill/>
                        </a:lnL>
                        <a:lnR>
                          <a:noFill/>
                        </a:lnR>
                        <a:lnT>
                          <a:noFill/>
                        </a:lnT>
                        <a:lnB>
                          <a:noFill/>
                        </a:lnB>
                        <a:noFill/>
                      </a:tcPr>
                    </a:tc>
                    <a:tc>
                      <a:txBody>
                        <a:bodyPr/>
                        <a:lstStyle/>
                        <a:p>
                          <a:pPr rtl="0">
                            <a:buNone/>
                          </a:pPr>
                          <a14:m>
                            <m:oMathPara xmlns:m="http://schemas.openxmlformats.org/officeDocument/2006/math">
                              <m:oMathParaPr>
                                <m:jc m:val="centerGroup"/>
                              </m:oMathParaPr>
                              <m:oMath xmlns:m="http://schemas.openxmlformats.org/officeDocument/2006/math">
                                <m:sSup>
                                  <m:sSupPr>
                                    <m:ctrlPr>
                                      <a:rPr lang="ar-AE" sz="1000" i="1">
                                        <a:latin typeface="Cambria Math" panose="02040503050406030204" pitchFamily="18" charset="0"/>
                                      </a:rPr>
                                    </m:ctrlPr>
                                  </m:sSupPr>
                                  <m:e>
                                    <m:r>
                                      <a:rPr lang="ar-AE" sz="1000" i="1">
                                        <a:latin typeface="Cambria Math" panose="02040503050406030204" pitchFamily="18" charset="0"/>
                                      </a:rPr>
                                      <m:t>𝜇</m:t>
                                    </m:r>
                                  </m:e>
                                  <m:sup>
                                    <m:r>
                                      <a:rPr lang="ar-AE" sz="1000" i="0">
                                        <a:latin typeface="Cambria Math" panose="02040503050406030204" pitchFamily="18" charset="0"/>
                                      </a:rPr>
                                      <m:t>−</m:t>
                                    </m:r>
                                  </m:sup>
                                </m:sSup>
                                <m:r>
                                  <a:rPr lang="ar-AE" sz="1000" i="0">
                                    <a:latin typeface="Cambria Math" panose="02040503050406030204" pitchFamily="18" charset="0"/>
                                  </a:rPr>
                                  <m:t> / </m:t>
                                </m:r>
                                <m:sSup>
                                  <m:sSupPr>
                                    <m:ctrlPr>
                                      <a:rPr lang="ar-AE" sz="1000" i="1">
                                        <a:latin typeface="Cambria Math" panose="02040503050406030204" pitchFamily="18" charset="0"/>
                                      </a:rPr>
                                    </m:ctrlPr>
                                  </m:sSupPr>
                                  <m:e>
                                    <m:r>
                                      <a:rPr lang="ar-AE" sz="1000" i="1">
                                        <a:latin typeface="Cambria Math" panose="02040503050406030204" pitchFamily="18" charset="0"/>
                                      </a:rPr>
                                      <m:t>𝜇</m:t>
                                    </m:r>
                                  </m:e>
                                  <m:sup>
                                    <m:r>
                                      <a:rPr lang="ar-AE" sz="1000" i="0">
                                        <a:latin typeface="Cambria Math" panose="02040503050406030204" pitchFamily="18" charset="0"/>
                                      </a:rPr>
                                      <m:t>+</m:t>
                                    </m:r>
                                  </m:sup>
                                </m:sSup>
                              </m:oMath>
                            </m:oMathPara>
                          </a14:m>
                          <a:endParaRPr lang="ar-AE" sz="1000">
                            <a:effectLst/>
                          </a:endParaRPr>
                        </a:p>
                      </a:txBody>
                      <a:tcPr marL="51252" marR="51252" marT="25626" marB="25626" anchor="ctr">
                        <a:lnL>
                          <a:noFill/>
                        </a:lnL>
                        <a:lnR>
                          <a:noFill/>
                        </a:lnR>
                        <a:lnT>
                          <a:noFill/>
                        </a:lnT>
                        <a:lnB>
                          <a:noFill/>
                        </a:lnB>
                        <a:noFill/>
                      </a:tcPr>
                    </a:tc>
                    <a:tc>
                      <a:txBody>
                        <a:bodyPr/>
                        <a:lstStyle/>
                        <a:p>
                          <a:pPr rtl="0">
                            <a:buNone/>
                          </a:pPr>
                          <a:r>
                            <a:rPr lang="en-US" sz="1000">
                              <a:effectLst/>
                            </a:rPr>
                            <a:t>105.7</a:t>
                          </a:r>
                        </a:p>
                      </a:txBody>
                      <a:tcPr marL="51252" marR="51252" marT="25626" marB="25626" anchor="ctr">
                        <a:lnL>
                          <a:noFill/>
                        </a:lnL>
                        <a:lnR>
                          <a:noFill/>
                        </a:lnR>
                        <a:lnT>
                          <a:noFill/>
                        </a:lnT>
                        <a:lnB>
                          <a:noFill/>
                        </a:lnB>
                        <a:noFill/>
                      </a:tcPr>
                    </a:tc>
                    <a:tc>
                      <a:txBody>
                        <a:bodyPr/>
                        <a:lstStyle/>
                        <a:p>
                          <a:pPr rtl="0">
                            <a:buNone/>
                          </a:pPr>
                          <a:r>
                            <a:rPr lang="en-US" sz="1000">
                              <a:effectLst/>
                            </a:rPr>
                            <a:t>2.2×10</a:t>
                          </a:r>
                          <a:r>
                            <a:rPr lang="en-US" sz="1000" baseline="30000">
                              <a:effectLst/>
                            </a:rPr>
                            <a:t>−6</a:t>
                          </a:r>
                          <a:r>
                            <a:rPr lang="en-US" sz="1000">
                              <a:effectLst/>
                            </a:rPr>
                            <a:t> seconds</a:t>
                          </a:r>
                        </a:p>
                      </a:txBody>
                      <a:tcPr marL="51252" marR="51252" marT="25626" marB="25626" anchor="ctr">
                        <a:lnL>
                          <a:noFill/>
                        </a:lnL>
                        <a:lnR>
                          <a:noFill/>
                        </a:lnR>
                        <a:lnT>
                          <a:noFill/>
                        </a:lnT>
                        <a:lnB>
                          <a:noFill/>
                        </a:lnB>
                        <a:noFill/>
                      </a:tcPr>
                    </a:tc>
                    <a:extLst>
                      <a:ext uri="{0D108BD9-81ED-4DB2-BD59-A6C34878D82A}">
                        <a16:rowId xmlns:a16="http://schemas.microsoft.com/office/drawing/2014/main" val="1549414385"/>
                      </a:ext>
                    </a:extLst>
                  </a:tr>
                  <a:tr h="363940">
                    <a:tc vMerge="1">
                      <a:txBody>
                        <a:bodyPr/>
                        <a:lstStyle/>
                        <a:p>
                          <a:endParaRPr lang="en-US"/>
                        </a:p>
                      </a:txBody>
                      <a:tcPr/>
                    </a:tc>
                    <a:tc>
                      <a:txBody>
                        <a:bodyPr/>
                        <a:lstStyle/>
                        <a:p>
                          <a:pPr rtl="0">
                            <a:buNone/>
                          </a:pPr>
                          <a:r>
                            <a:rPr lang="en-US" sz="1000" u="none" strike="noStrike">
                              <a:effectLst/>
                              <a:hlinkClick r:id="rId9" tooltip="Tau lepton"/>
                            </a:rPr>
                            <a:t>Tau lepton</a:t>
                          </a:r>
                          <a:r>
                            <a:rPr lang="en-US" sz="1000">
                              <a:effectLst/>
                            </a:rPr>
                            <a:t> / Antitau</a:t>
                          </a:r>
                        </a:p>
                      </a:txBody>
                      <a:tcPr marL="51252" marR="51252" marT="25626" marB="25626" anchor="ctr">
                        <a:lnL>
                          <a:noFill/>
                        </a:lnL>
                        <a:lnR>
                          <a:noFill/>
                        </a:lnR>
                        <a:lnT>
                          <a:noFill/>
                        </a:lnT>
                        <a:lnB>
                          <a:noFill/>
                        </a:lnB>
                        <a:noFill/>
                      </a:tcPr>
                    </a:tc>
                    <a:tc>
                      <a:txBody>
                        <a:bodyPr/>
                        <a:lstStyle/>
                        <a:p>
                          <a:pPr rtl="0">
                            <a:buNone/>
                          </a:pPr>
                          <a14:m>
                            <m:oMathPara xmlns:m="http://schemas.openxmlformats.org/officeDocument/2006/math">
                              <m:oMathParaPr>
                                <m:jc m:val="centerGroup"/>
                              </m:oMathParaPr>
                              <m:oMath xmlns:m="http://schemas.openxmlformats.org/officeDocument/2006/math">
                                <m:sSup>
                                  <m:sSupPr>
                                    <m:ctrlPr>
                                      <a:rPr lang="ar-AE" sz="1000" i="1">
                                        <a:latin typeface="Cambria Math" panose="02040503050406030204" pitchFamily="18" charset="0"/>
                                      </a:rPr>
                                    </m:ctrlPr>
                                  </m:sSupPr>
                                  <m:e>
                                    <m:r>
                                      <a:rPr lang="ar-AE" sz="1000" i="1">
                                        <a:latin typeface="Cambria Math" panose="02040503050406030204" pitchFamily="18" charset="0"/>
                                      </a:rPr>
                                      <m:t>𝜏</m:t>
                                    </m:r>
                                  </m:e>
                                  <m:sup>
                                    <m:r>
                                      <a:rPr lang="ar-AE" sz="1000" i="0">
                                        <a:latin typeface="Cambria Math" panose="02040503050406030204" pitchFamily="18" charset="0"/>
                                      </a:rPr>
                                      <m:t>−</m:t>
                                    </m:r>
                                  </m:sup>
                                </m:sSup>
                                <m:r>
                                  <a:rPr lang="ar-AE" sz="1000" i="0">
                                    <a:latin typeface="Cambria Math" panose="02040503050406030204" pitchFamily="18" charset="0"/>
                                  </a:rPr>
                                  <m:t> / </m:t>
                                </m:r>
                                <m:sSup>
                                  <m:sSupPr>
                                    <m:ctrlPr>
                                      <a:rPr lang="ar-AE" sz="1000" i="1">
                                        <a:latin typeface="Cambria Math" panose="02040503050406030204" pitchFamily="18" charset="0"/>
                                      </a:rPr>
                                    </m:ctrlPr>
                                  </m:sSupPr>
                                  <m:e>
                                    <m:r>
                                      <a:rPr lang="ar-AE" sz="1000" i="1">
                                        <a:latin typeface="Cambria Math" panose="02040503050406030204" pitchFamily="18" charset="0"/>
                                      </a:rPr>
                                      <m:t>𝜏</m:t>
                                    </m:r>
                                  </m:e>
                                  <m:sup>
                                    <m:r>
                                      <a:rPr lang="ar-AE" sz="1000" i="0">
                                        <a:latin typeface="Cambria Math" panose="02040503050406030204" pitchFamily="18" charset="0"/>
                                      </a:rPr>
                                      <m:t>+</m:t>
                                    </m:r>
                                  </m:sup>
                                </m:sSup>
                              </m:oMath>
                            </m:oMathPara>
                          </a14:m>
                          <a:endParaRPr lang="ar-AE" sz="1000">
                            <a:effectLst/>
                          </a:endParaRPr>
                        </a:p>
                      </a:txBody>
                      <a:tcPr marL="51252" marR="51252" marT="25626" marB="25626" anchor="ctr">
                        <a:lnL>
                          <a:noFill/>
                        </a:lnL>
                        <a:lnR>
                          <a:noFill/>
                        </a:lnR>
                        <a:lnT>
                          <a:noFill/>
                        </a:lnT>
                        <a:lnB>
                          <a:noFill/>
                        </a:lnB>
                        <a:noFill/>
                      </a:tcPr>
                    </a:tc>
                    <a:tc>
                      <a:txBody>
                        <a:bodyPr/>
                        <a:lstStyle/>
                        <a:p>
                          <a:pPr rtl="0">
                            <a:buNone/>
                          </a:pPr>
                          <a:r>
                            <a:rPr lang="en-US" sz="1000">
                              <a:effectLst/>
                            </a:rPr>
                            <a:t>1777</a:t>
                          </a:r>
                        </a:p>
                      </a:txBody>
                      <a:tcPr marL="51252" marR="51252" marT="25626" marB="25626" anchor="ctr">
                        <a:lnL>
                          <a:noFill/>
                        </a:lnL>
                        <a:lnR>
                          <a:noFill/>
                        </a:lnR>
                        <a:lnT>
                          <a:noFill/>
                        </a:lnT>
                        <a:lnB>
                          <a:noFill/>
                        </a:lnB>
                        <a:noFill/>
                      </a:tcPr>
                    </a:tc>
                    <a:tc>
                      <a:txBody>
                        <a:bodyPr/>
                        <a:lstStyle/>
                        <a:p>
                          <a:pPr rtl="0">
                            <a:buNone/>
                          </a:pPr>
                          <a:r>
                            <a:rPr lang="en-US" sz="1000">
                              <a:effectLst/>
                            </a:rPr>
                            <a:t>2.9×10</a:t>
                          </a:r>
                          <a:r>
                            <a:rPr lang="en-US" sz="1000" baseline="30000">
                              <a:effectLst/>
                            </a:rPr>
                            <a:t>−13</a:t>
                          </a:r>
                          <a:r>
                            <a:rPr lang="en-US" sz="1000">
                              <a:effectLst/>
                            </a:rPr>
                            <a:t> seconds</a:t>
                          </a:r>
                        </a:p>
                      </a:txBody>
                      <a:tcPr marL="51252" marR="51252" marT="25626" marB="25626" anchor="ctr">
                        <a:lnL>
                          <a:noFill/>
                        </a:lnL>
                        <a:lnR>
                          <a:noFill/>
                        </a:lnR>
                        <a:lnT>
                          <a:noFill/>
                        </a:lnT>
                        <a:lnB>
                          <a:noFill/>
                        </a:lnB>
                        <a:noFill/>
                      </a:tcPr>
                    </a:tc>
                    <a:extLst>
                      <a:ext uri="{0D108BD9-81ED-4DB2-BD59-A6C34878D82A}">
                        <a16:rowId xmlns:a16="http://schemas.microsoft.com/office/drawing/2014/main" val="164661953"/>
                      </a:ext>
                    </a:extLst>
                  </a:tr>
                  <a:tr h="207596">
                    <a:tc rowSpan="2">
                      <a:txBody>
                        <a:bodyPr/>
                        <a:lstStyle/>
                        <a:p>
                          <a:pPr rtl="0">
                            <a:buNone/>
                          </a:pPr>
                          <a:r>
                            <a:rPr lang="en-US" sz="1000">
                              <a:effectLst/>
                            </a:rPr>
                            <a:t>Meson</a:t>
                          </a:r>
                        </a:p>
                      </a:txBody>
                      <a:tcPr marL="51252" marR="51252" marT="25626" marB="25626" anchor="ctr">
                        <a:lnL>
                          <a:noFill/>
                        </a:lnL>
                        <a:lnR>
                          <a:noFill/>
                        </a:lnR>
                        <a:lnT>
                          <a:noFill/>
                        </a:lnT>
                        <a:lnB>
                          <a:noFill/>
                        </a:lnB>
                        <a:noFill/>
                      </a:tcPr>
                    </a:tc>
                    <a:tc>
                      <a:txBody>
                        <a:bodyPr/>
                        <a:lstStyle/>
                        <a:p>
                          <a:pPr rtl="0">
                            <a:buNone/>
                          </a:pPr>
                          <a:r>
                            <a:rPr lang="en-US" sz="1000">
                              <a:effectLst/>
                            </a:rPr>
                            <a:t>Neutral </a:t>
                          </a:r>
                          <a:r>
                            <a:rPr lang="en-US" sz="1000" u="none" strike="noStrike">
                              <a:effectLst/>
                              <a:hlinkClick r:id="rId10" tooltip="Pion"/>
                            </a:rPr>
                            <a:t>Pion</a:t>
                          </a:r>
                          <a:endParaRPr lang="en-US" sz="1000">
                            <a:effectLst/>
                          </a:endParaRPr>
                        </a:p>
                      </a:txBody>
                      <a:tcPr marL="51252" marR="51252" marT="25626" marB="25626" anchor="ctr">
                        <a:lnL>
                          <a:noFill/>
                        </a:lnL>
                        <a:lnR>
                          <a:noFill/>
                        </a:lnR>
                        <a:lnT>
                          <a:noFill/>
                        </a:lnT>
                        <a:lnB>
                          <a:noFill/>
                        </a:lnB>
                        <a:noFill/>
                      </a:tcPr>
                    </a:tc>
                    <a:tc>
                      <a:txBody>
                        <a:bodyPr/>
                        <a:lstStyle/>
                        <a:p>
                          <a:pPr rtl="0">
                            <a:buNone/>
                          </a:pPr>
                          <a14:m>
                            <m:oMathPara xmlns:m="http://schemas.openxmlformats.org/officeDocument/2006/math">
                              <m:oMathParaPr>
                                <m:jc m:val="centerGroup"/>
                              </m:oMathParaPr>
                              <m:oMath xmlns:m="http://schemas.openxmlformats.org/officeDocument/2006/math">
                                <m:sSup>
                                  <m:sSupPr>
                                    <m:ctrlPr>
                                      <a:rPr lang="ar-AE" sz="1000" i="1">
                                        <a:latin typeface="Cambria Math" panose="02040503050406030204" pitchFamily="18" charset="0"/>
                                      </a:rPr>
                                    </m:ctrlPr>
                                  </m:sSupPr>
                                  <m:e>
                                    <m:r>
                                      <a:rPr lang="ar-AE" sz="1000" i="1">
                                        <a:latin typeface="Cambria Math" panose="02040503050406030204" pitchFamily="18" charset="0"/>
                                      </a:rPr>
                                      <m:t>𝜋</m:t>
                                    </m:r>
                                  </m:e>
                                  <m:sup>
                                    <m:r>
                                      <a:rPr lang="ar-AE" sz="1000" i="0">
                                        <a:latin typeface="Cambria Math" panose="02040503050406030204" pitchFamily="18" charset="0"/>
                                      </a:rPr>
                                      <m:t>0</m:t>
                                    </m:r>
                                  </m:sup>
                                </m:sSup>
                                <m:r>
                                  <a:rPr lang="ar-AE" sz="1000" i="0">
                                    <a:latin typeface="Cambria Math" panose="02040503050406030204" pitchFamily="18" charset="0"/>
                                  </a:rPr>
                                  <m:t> </m:t>
                                </m:r>
                              </m:oMath>
                            </m:oMathPara>
                          </a14:m>
                          <a:endParaRPr lang="ar-AE" sz="1000">
                            <a:effectLst/>
                          </a:endParaRPr>
                        </a:p>
                      </a:txBody>
                      <a:tcPr marL="51252" marR="51252" marT="25626" marB="25626" anchor="ctr">
                        <a:lnL>
                          <a:noFill/>
                        </a:lnL>
                        <a:lnR>
                          <a:noFill/>
                        </a:lnR>
                        <a:lnT>
                          <a:noFill/>
                        </a:lnT>
                        <a:lnB>
                          <a:noFill/>
                        </a:lnB>
                        <a:noFill/>
                      </a:tcPr>
                    </a:tc>
                    <a:tc>
                      <a:txBody>
                        <a:bodyPr/>
                        <a:lstStyle/>
                        <a:p>
                          <a:pPr rtl="0">
                            <a:buNone/>
                          </a:pPr>
                          <a:r>
                            <a:rPr lang="en-US" sz="1000">
                              <a:effectLst/>
                            </a:rPr>
                            <a:t>135</a:t>
                          </a:r>
                        </a:p>
                      </a:txBody>
                      <a:tcPr marL="51252" marR="51252" marT="25626" marB="25626" anchor="ctr">
                        <a:lnL>
                          <a:noFill/>
                        </a:lnL>
                        <a:lnR>
                          <a:noFill/>
                        </a:lnR>
                        <a:lnT>
                          <a:noFill/>
                        </a:lnT>
                        <a:lnB>
                          <a:noFill/>
                        </a:lnB>
                        <a:noFill/>
                      </a:tcPr>
                    </a:tc>
                    <a:tc>
                      <a:txBody>
                        <a:bodyPr/>
                        <a:lstStyle/>
                        <a:p>
                          <a:pPr rtl="0">
                            <a:buNone/>
                          </a:pPr>
                          <a:r>
                            <a:rPr lang="en-US" sz="1000">
                              <a:effectLst/>
                            </a:rPr>
                            <a:t>8.4×10</a:t>
                          </a:r>
                          <a:r>
                            <a:rPr lang="en-US" sz="1000" baseline="30000">
                              <a:effectLst/>
                            </a:rPr>
                            <a:t>−17</a:t>
                          </a:r>
                          <a:r>
                            <a:rPr lang="en-US" sz="1000">
                              <a:effectLst/>
                            </a:rPr>
                            <a:t> seconds</a:t>
                          </a:r>
                        </a:p>
                      </a:txBody>
                      <a:tcPr marL="51252" marR="51252" marT="25626" marB="25626" anchor="ctr">
                        <a:lnL>
                          <a:noFill/>
                        </a:lnL>
                        <a:lnR>
                          <a:noFill/>
                        </a:lnR>
                        <a:lnT>
                          <a:noFill/>
                        </a:lnT>
                        <a:lnB>
                          <a:noFill/>
                        </a:lnB>
                        <a:noFill/>
                      </a:tcPr>
                    </a:tc>
                    <a:extLst>
                      <a:ext uri="{0D108BD9-81ED-4DB2-BD59-A6C34878D82A}">
                        <a16:rowId xmlns:a16="http://schemas.microsoft.com/office/drawing/2014/main" val="3330306892"/>
                      </a:ext>
                    </a:extLst>
                  </a:tr>
                  <a:tr h="207596">
                    <a:tc vMerge="1">
                      <a:txBody>
                        <a:bodyPr/>
                        <a:lstStyle/>
                        <a:p>
                          <a:endParaRPr lang="en-US"/>
                        </a:p>
                      </a:txBody>
                      <a:tcPr/>
                    </a:tc>
                    <a:tc>
                      <a:txBody>
                        <a:bodyPr/>
                        <a:lstStyle/>
                        <a:p>
                          <a:pPr rtl="0">
                            <a:buNone/>
                          </a:pPr>
                          <a:r>
                            <a:rPr lang="en-US" sz="1000">
                              <a:effectLst/>
                            </a:rPr>
                            <a:t>Charged </a:t>
                          </a:r>
                          <a:r>
                            <a:rPr lang="en-US" sz="1000" u="none" strike="noStrike">
                              <a:effectLst/>
                              <a:hlinkClick r:id="rId10" tooltip="Pion"/>
                            </a:rPr>
                            <a:t>Pion</a:t>
                          </a:r>
                          <a:endParaRPr lang="en-US" sz="1000">
                            <a:effectLst/>
                          </a:endParaRPr>
                        </a:p>
                      </a:txBody>
                      <a:tcPr marL="51252" marR="51252" marT="25626" marB="25626" anchor="ctr">
                        <a:lnL>
                          <a:noFill/>
                        </a:lnL>
                        <a:lnR>
                          <a:noFill/>
                        </a:lnR>
                        <a:lnT>
                          <a:noFill/>
                        </a:lnT>
                        <a:lnB>
                          <a:noFill/>
                        </a:lnB>
                        <a:noFill/>
                      </a:tcPr>
                    </a:tc>
                    <a:tc>
                      <a:txBody>
                        <a:bodyPr/>
                        <a:lstStyle/>
                        <a:p>
                          <a:pPr rtl="0">
                            <a:buNone/>
                          </a:pPr>
                          <a14:m>
                            <m:oMathPara xmlns:m="http://schemas.openxmlformats.org/officeDocument/2006/math">
                              <m:oMathParaPr>
                                <m:jc m:val="centerGroup"/>
                              </m:oMathParaPr>
                              <m:oMath xmlns:m="http://schemas.openxmlformats.org/officeDocument/2006/math">
                                <m:sSup>
                                  <m:sSupPr>
                                    <m:ctrlPr>
                                      <a:rPr lang="ar-AE" sz="1000" i="1">
                                        <a:latin typeface="Cambria Math" panose="02040503050406030204" pitchFamily="18" charset="0"/>
                                      </a:rPr>
                                    </m:ctrlPr>
                                  </m:sSupPr>
                                  <m:e>
                                    <m:r>
                                      <a:rPr lang="ar-AE" sz="1000" i="1">
                                        <a:latin typeface="Cambria Math" panose="02040503050406030204" pitchFamily="18" charset="0"/>
                                      </a:rPr>
                                      <m:t>𝜋</m:t>
                                    </m:r>
                                  </m:e>
                                  <m:sup>
                                    <m:r>
                                      <a:rPr lang="ar-AE" sz="1000" i="0">
                                        <a:latin typeface="Cambria Math" panose="02040503050406030204" pitchFamily="18" charset="0"/>
                                      </a:rPr>
                                      <m:t>+</m:t>
                                    </m:r>
                                  </m:sup>
                                </m:sSup>
                                <m:r>
                                  <a:rPr lang="ar-AE" sz="1000" i="0">
                                    <a:latin typeface="Cambria Math" panose="02040503050406030204" pitchFamily="18" charset="0"/>
                                  </a:rPr>
                                  <m:t> / </m:t>
                                </m:r>
                                <m:sSup>
                                  <m:sSupPr>
                                    <m:ctrlPr>
                                      <a:rPr lang="ar-AE" sz="1000" i="1">
                                        <a:latin typeface="Cambria Math" panose="02040503050406030204" pitchFamily="18" charset="0"/>
                                      </a:rPr>
                                    </m:ctrlPr>
                                  </m:sSupPr>
                                  <m:e>
                                    <m:r>
                                      <a:rPr lang="ar-AE" sz="1000" i="1">
                                        <a:latin typeface="Cambria Math" panose="02040503050406030204" pitchFamily="18" charset="0"/>
                                      </a:rPr>
                                      <m:t>𝜋</m:t>
                                    </m:r>
                                  </m:e>
                                  <m:sup>
                                    <m:r>
                                      <a:rPr lang="ar-AE" sz="1000" i="0">
                                        <a:latin typeface="Cambria Math" panose="02040503050406030204" pitchFamily="18" charset="0"/>
                                      </a:rPr>
                                      <m:t>−</m:t>
                                    </m:r>
                                  </m:sup>
                                </m:sSup>
                              </m:oMath>
                            </m:oMathPara>
                          </a14:m>
                          <a:endParaRPr lang="ar-AE" sz="1000">
                            <a:effectLst/>
                          </a:endParaRPr>
                        </a:p>
                      </a:txBody>
                      <a:tcPr marL="51252" marR="51252" marT="25626" marB="25626" anchor="ctr">
                        <a:lnL>
                          <a:noFill/>
                        </a:lnL>
                        <a:lnR>
                          <a:noFill/>
                        </a:lnR>
                        <a:lnT>
                          <a:noFill/>
                        </a:lnT>
                        <a:lnB>
                          <a:noFill/>
                        </a:lnB>
                        <a:noFill/>
                      </a:tcPr>
                    </a:tc>
                    <a:tc>
                      <a:txBody>
                        <a:bodyPr/>
                        <a:lstStyle/>
                        <a:p>
                          <a:pPr rtl="0">
                            <a:buNone/>
                          </a:pPr>
                          <a:r>
                            <a:rPr lang="en-US" sz="1000">
                              <a:effectLst/>
                            </a:rPr>
                            <a:t>139.6</a:t>
                          </a:r>
                        </a:p>
                      </a:txBody>
                      <a:tcPr marL="51252" marR="51252" marT="25626" marB="25626" anchor="ctr">
                        <a:lnL>
                          <a:noFill/>
                        </a:lnL>
                        <a:lnR>
                          <a:noFill/>
                        </a:lnR>
                        <a:lnT>
                          <a:noFill/>
                        </a:lnT>
                        <a:lnB>
                          <a:noFill/>
                        </a:lnB>
                        <a:noFill/>
                      </a:tcPr>
                    </a:tc>
                    <a:tc>
                      <a:txBody>
                        <a:bodyPr/>
                        <a:lstStyle/>
                        <a:p>
                          <a:pPr rtl="0">
                            <a:buNone/>
                          </a:pPr>
                          <a:r>
                            <a:rPr lang="en-US" sz="1000">
                              <a:effectLst/>
                            </a:rPr>
                            <a:t>2.6×10</a:t>
                          </a:r>
                          <a:r>
                            <a:rPr lang="en-US" sz="1000" baseline="30000">
                              <a:effectLst/>
                            </a:rPr>
                            <a:t>−8</a:t>
                          </a:r>
                          <a:r>
                            <a:rPr lang="en-US" sz="1000">
                              <a:effectLst/>
                            </a:rPr>
                            <a:t> seconds</a:t>
                          </a:r>
                        </a:p>
                      </a:txBody>
                      <a:tcPr marL="51252" marR="51252" marT="25626" marB="25626" anchor="ctr">
                        <a:lnL>
                          <a:noFill/>
                        </a:lnL>
                        <a:lnR>
                          <a:noFill/>
                        </a:lnR>
                        <a:lnT>
                          <a:noFill/>
                        </a:lnT>
                        <a:lnB>
                          <a:noFill/>
                        </a:lnB>
                        <a:noFill/>
                      </a:tcPr>
                    </a:tc>
                    <a:extLst>
                      <a:ext uri="{0D108BD9-81ED-4DB2-BD59-A6C34878D82A}">
                        <a16:rowId xmlns:a16="http://schemas.microsoft.com/office/drawing/2014/main" val="186428000"/>
                      </a:ext>
                    </a:extLst>
                  </a:tr>
                  <a:tr h="363940">
                    <a:tc rowSpan="2">
                      <a:txBody>
                        <a:bodyPr/>
                        <a:lstStyle/>
                        <a:p>
                          <a:pPr rtl="0">
                            <a:buNone/>
                          </a:pPr>
                          <a:r>
                            <a:rPr lang="en-US" sz="1000">
                              <a:effectLst/>
                            </a:rPr>
                            <a:t>Baryon</a:t>
                          </a:r>
                        </a:p>
                      </a:txBody>
                      <a:tcPr marL="51252" marR="51252" marT="25626" marB="25626" anchor="ctr">
                        <a:lnL>
                          <a:noFill/>
                        </a:lnL>
                        <a:lnR>
                          <a:noFill/>
                        </a:lnR>
                        <a:lnT>
                          <a:noFill/>
                        </a:lnT>
                        <a:lnB>
                          <a:noFill/>
                        </a:lnB>
                        <a:noFill/>
                      </a:tcPr>
                    </a:tc>
                    <a:tc>
                      <a:txBody>
                        <a:bodyPr/>
                        <a:lstStyle/>
                        <a:p>
                          <a:pPr rtl="0">
                            <a:buNone/>
                          </a:pPr>
                          <a:r>
                            <a:rPr lang="en-US" sz="1000" u="none" strike="noStrike">
                              <a:effectLst/>
                              <a:hlinkClick r:id="rId11" tooltip="Proton"/>
                            </a:rPr>
                            <a:t>Proton</a:t>
                          </a:r>
                          <a:r>
                            <a:rPr lang="en-US" sz="1000">
                              <a:effectLst/>
                            </a:rPr>
                            <a:t> / </a:t>
                          </a:r>
                          <a:r>
                            <a:rPr lang="en-US" sz="1000" u="none" strike="noStrike">
                              <a:effectLst/>
                              <a:hlinkClick r:id="rId12" tooltip="Antiproton"/>
                            </a:rPr>
                            <a:t>Antiproton</a:t>
                          </a:r>
                          <a:r>
                            <a:rPr lang="en-US" sz="1000" b="0" i="0" u="none" strike="noStrike" baseline="30000">
                              <a:effectLst/>
                              <a:hlinkClick r:id="rId13"/>
                            </a:rPr>
                            <a:t>[2]</a:t>
                          </a:r>
                          <a:r>
                            <a:rPr lang="en-US" sz="1000" b="0" i="0" u="none" strike="noStrike" baseline="30000">
                              <a:effectLst/>
                              <a:hlinkClick r:id="rId14"/>
                            </a:rPr>
                            <a:t>[3]</a:t>
                          </a:r>
                          <a:endParaRPr lang="en-US" sz="1000">
                            <a:effectLst/>
                          </a:endParaRPr>
                        </a:p>
                      </a:txBody>
                      <a:tcPr marL="51252" marR="51252" marT="25626" marB="25626" anchor="ctr">
                        <a:lnL>
                          <a:noFill/>
                        </a:lnL>
                        <a:lnR>
                          <a:noFill/>
                        </a:lnR>
                        <a:lnT>
                          <a:noFill/>
                        </a:lnT>
                        <a:lnB>
                          <a:noFill/>
                        </a:lnB>
                        <a:noFill/>
                      </a:tcPr>
                    </a:tc>
                    <a:tc>
                      <a:txBody>
                        <a:bodyPr/>
                        <a:lstStyle/>
                        <a:p>
                          <a:pPr rtl="0">
                            <a:buNone/>
                          </a:pPr>
                          <a14:m>
                            <m:oMathPara xmlns:m="http://schemas.openxmlformats.org/officeDocument/2006/math">
                              <m:oMathParaPr>
                                <m:jc m:val="centerGroup"/>
                              </m:oMathParaPr>
                              <m:oMath xmlns:m="http://schemas.openxmlformats.org/officeDocument/2006/math">
                                <m:sSup>
                                  <m:sSupPr>
                                    <m:ctrlPr>
                                      <a:rPr lang="ar-AE" sz="1000" i="1">
                                        <a:latin typeface="Cambria Math" panose="02040503050406030204" pitchFamily="18" charset="0"/>
                                      </a:rPr>
                                    </m:ctrlPr>
                                  </m:sSupPr>
                                  <m:e>
                                    <m:r>
                                      <m:rPr>
                                        <m:sty m:val="p"/>
                                      </m:rPr>
                                      <a:rPr lang="en-US" sz="1000">
                                        <a:latin typeface="Cambria Math" panose="02040503050406030204" pitchFamily="18" charset="0"/>
                                      </a:rPr>
                                      <m:t>p</m:t>
                                    </m:r>
                                  </m:e>
                                  <m:sup>
                                    <m:r>
                                      <a:rPr lang="ar-AE" sz="1000" i="0">
                                        <a:latin typeface="Cambria Math" panose="02040503050406030204" pitchFamily="18" charset="0"/>
                                      </a:rPr>
                                      <m:t>+</m:t>
                                    </m:r>
                                  </m:sup>
                                </m:sSup>
                                <m:r>
                                  <a:rPr lang="ar-AE" sz="1000" i="0">
                                    <a:latin typeface="Cambria Math" panose="02040503050406030204" pitchFamily="18" charset="0"/>
                                  </a:rPr>
                                  <m:t> / </m:t>
                                </m:r>
                                <m:sSup>
                                  <m:sSupPr>
                                    <m:ctrlPr>
                                      <a:rPr lang="ar-AE" sz="1000" i="1">
                                        <a:latin typeface="Cambria Math" panose="02040503050406030204" pitchFamily="18" charset="0"/>
                                      </a:rPr>
                                    </m:ctrlPr>
                                  </m:sSupPr>
                                  <m:e>
                                    <m:r>
                                      <m:rPr>
                                        <m:sty m:val="p"/>
                                      </m:rPr>
                                      <a:rPr lang="en-US" sz="1000" i="0">
                                        <a:latin typeface="Cambria Math" panose="02040503050406030204" pitchFamily="18" charset="0"/>
                                      </a:rPr>
                                      <m:t>p</m:t>
                                    </m:r>
                                  </m:e>
                                  <m:sup>
                                    <m:r>
                                      <a:rPr lang="ar-AE" sz="1000" i="0">
                                        <a:latin typeface="Cambria Math" panose="02040503050406030204" pitchFamily="18" charset="0"/>
                                      </a:rPr>
                                      <m:t>−</m:t>
                                    </m:r>
                                  </m:sup>
                                </m:sSup>
                              </m:oMath>
                            </m:oMathPara>
                          </a14:m>
                          <a:endParaRPr lang="ar-AE" sz="1000">
                            <a:effectLst/>
                          </a:endParaRPr>
                        </a:p>
                      </a:txBody>
                      <a:tcPr marL="51252" marR="51252" marT="25626" marB="25626" anchor="ctr">
                        <a:lnL>
                          <a:noFill/>
                        </a:lnL>
                        <a:lnR>
                          <a:noFill/>
                        </a:lnR>
                        <a:lnT>
                          <a:noFill/>
                        </a:lnT>
                        <a:lnB>
                          <a:noFill/>
                        </a:lnB>
                        <a:noFill/>
                      </a:tcPr>
                    </a:tc>
                    <a:tc>
                      <a:txBody>
                        <a:bodyPr/>
                        <a:lstStyle/>
                        <a:p>
                          <a:pPr rtl="0">
                            <a:buNone/>
                          </a:pPr>
                          <a:r>
                            <a:rPr lang="en-US" sz="1000">
                              <a:effectLst/>
                            </a:rPr>
                            <a:t>938.2</a:t>
                          </a:r>
                        </a:p>
                      </a:txBody>
                      <a:tcPr marL="51252" marR="51252" marT="25626" marB="25626" anchor="ctr">
                        <a:lnL>
                          <a:noFill/>
                        </a:lnL>
                        <a:lnR>
                          <a:noFill/>
                        </a:lnR>
                        <a:lnT>
                          <a:noFill/>
                        </a:lnT>
                        <a:lnB>
                          <a:noFill/>
                        </a:lnB>
                        <a:noFill/>
                      </a:tcPr>
                    </a:tc>
                    <a:tc>
                      <a:txBody>
                        <a:bodyPr/>
                        <a:lstStyle/>
                        <a:p>
                          <a:pPr rtl="0">
                            <a:buNone/>
                          </a:pPr>
                          <a:r>
                            <a:rPr lang="en-US" sz="1000">
                              <a:effectLst/>
                            </a:rPr>
                            <a:t>1.67×10</a:t>
                          </a:r>
                          <a:r>
                            <a:rPr lang="en-US" sz="1000" baseline="30000">
                              <a:effectLst/>
                            </a:rPr>
                            <a:t>34</a:t>
                          </a:r>
                          <a:r>
                            <a:rPr lang="en-US" sz="1000">
                              <a:effectLst/>
                            </a:rPr>
                            <a:t> years</a:t>
                          </a:r>
                        </a:p>
                      </a:txBody>
                      <a:tcPr marL="51252" marR="51252" marT="25626" marB="25626" anchor="ctr">
                        <a:lnL>
                          <a:noFill/>
                        </a:lnL>
                        <a:lnR>
                          <a:noFill/>
                        </a:lnR>
                        <a:lnT>
                          <a:noFill/>
                        </a:lnT>
                        <a:lnB>
                          <a:noFill/>
                        </a:lnB>
                        <a:noFill/>
                      </a:tcPr>
                    </a:tc>
                    <a:extLst>
                      <a:ext uri="{0D108BD9-81ED-4DB2-BD59-A6C34878D82A}">
                        <a16:rowId xmlns:a16="http://schemas.microsoft.com/office/drawing/2014/main" val="3200452047"/>
                      </a:ext>
                    </a:extLst>
                  </a:tr>
                  <a:tr h="363940">
                    <a:tc vMerge="1">
                      <a:txBody>
                        <a:bodyPr/>
                        <a:lstStyle/>
                        <a:p>
                          <a:endParaRPr lang="en-US"/>
                        </a:p>
                      </a:txBody>
                      <a:tcPr/>
                    </a:tc>
                    <a:tc>
                      <a:txBody>
                        <a:bodyPr/>
                        <a:lstStyle/>
                        <a:p>
                          <a:pPr rtl="0">
                            <a:buNone/>
                          </a:pPr>
                          <a:r>
                            <a:rPr lang="en-US" sz="1000" u="none" strike="noStrike">
                              <a:effectLst/>
                              <a:hlinkClick r:id="rId15" tooltip="Neutron"/>
                            </a:rPr>
                            <a:t>Neutron</a:t>
                          </a:r>
                          <a:r>
                            <a:rPr lang="en-US" sz="1000">
                              <a:effectLst/>
                            </a:rPr>
                            <a:t> / </a:t>
                          </a:r>
                          <a:r>
                            <a:rPr lang="en-US" sz="1000" u="none" strike="noStrike">
                              <a:effectLst/>
                              <a:hlinkClick r:id="rId16" tooltip="Antineutron"/>
                            </a:rPr>
                            <a:t>Antineutron</a:t>
                          </a:r>
                          <a:endParaRPr lang="en-US" sz="1000">
                            <a:effectLst/>
                          </a:endParaRPr>
                        </a:p>
                      </a:txBody>
                      <a:tcPr marL="51252" marR="51252" marT="25626" marB="25626" anchor="ctr">
                        <a:lnL>
                          <a:noFill/>
                        </a:lnL>
                        <a:lnR>
                          <a:noFill/>
                        </a:lnR>
                        <a:lnT>
                          <a:noFill/>
                        </a:lnT>
                        <a:lnB>
                          <a:noFill/>
                        </a:lnB>
                        <a:noFill/>
                      </a:tcPr>
                    </a:tc>
                    <a:tc>
                      <a:txBody>
                        <a:bodyPr/>
                        <a:lstStyle/>
                        <a:p>
                          <a:pPr rtl="0">
                            <a:buNone/>
                          </a:pPr>
                          <a14:m>
                            <m:oMathPara xmlns:m="http://schemas.openxmlformats.org/officeDocument/2006/math">
                              <m:oMathParaPr>
                                <m:jc m:val="centerGroup"/>
                              </m:oMathParaPr>
                              <m:oMath xmlns:m="http://schemas.openxmlformats.org/officeDocument/2006/math">
                                <m:r>
                                  <m:rPr>
                                    <m:sty m:val="p"/>
                                  </m:rPr>
                                  <a:rPr lang="en-US" sz="1000">
                                    <a:latin typeface="Cambria Math" panose="02040503050406030204" pitchFamily="18" charset="0"/>
                                  </a:rPr>
                                  <m:t>n</m:t>
                                </m:r>
                                <m:r>
                                  <a:rPr lang="en-US" sz="1000" i="0">
                                    <a:latin typeface="Cambria Math" panose="02040503050406030204" pitchFamily="18" charset="0"/>
                                  </a:rPr>
                                  <m:t> / </m:t>
                                </m:r>
                                <m:acc>
                                  <m:accPr>
                                    <m:chr m:val="̅"/>
                                    <m:ctrlPr>
                                      <a:rPr lang="ar-AE" sz="1000" i="1">
                                        <a:latin typeface="Cambria Math" panose="02040503050406030204" pitchFamily="18" charset="0"/>
                                      </a:rPr>
                                    </m:ctrlPr>
                                  </m:accPr>
                                  <m:e>
                                    <m:r>
                                      <m:rPr>
                                        <m:sty m:val="p"/>
                                      </m:rPr>
                                      <a:rPr lang="en-US" sz="1000" i="0">
                                        <a:latin typeface="Cambria Math" panose="02040503050406030204" pitchFamily="18" charset="0"/>
                                      </a:rPr>
                                      <m:t>n</m:t>
                                    </m:r>
                                  </m:e>
                                </m:acc>
                              </m:oMath>
                            </m:oMathPara>
                          </a14:m>
                          <a:endParaRPr lang="ar-AE" sz="1000">
                            <a:effectLst/>
                          </a:endParaRPr>
                        </a:p>
                      </a:txBody>
                      <a:tcPr marL="51252" marR="51252" marT="25626" marB="25626" anchor="ctr">
                        <a:lnL>
                          <a:noFill/>
                        </a:lnL>
                        <a:lnR>
                          <a:noFill/>
                        </a:lnR>
                        <a:lnT>
                          <a:noFill/>
                        </a:lnT>
                        <a:lnB>
                          <a:noFill/>
                        </a:lnB>
                        <a:noFill/>
                      </a:tcPr>
                    </a:tc>
                    <a:tc>
                      <a:txBody>
                        <a:bodyPr/>
                        <a:lstStyle/>
                        <a:p>
                          <a:pPr rtl="0">
                            <a:buNone/>
                          </a:pPr>
                          <a:r>
                            <a:rPr lang="en-US" sz="1000">
                              <a:effectLst/>
                            </a:rPr>
                            <a:t>939.6</a:t>
                          </a:r>
                        </a:p>
                      </a:txBody>
                      <a:tcPr marL="51252" marR="51252" marT="25626" marB="25626" anchor="ctr">
                        <a:lnL>
                          <a:noFill/>
                        </a:lnL>
                        <a:lnR>
                          <a:noFill/>
                        </a:lnR>
                        <a:lnT>
                          <a:noFill/>
                        </a:lnT>
                        <a:lnB>
                          <a:noFill/>
                        </a:lnB>
                        <a:noFill/>
                      </a:tcPr>
                    </a:tc>
                    <a:tc>
                      <a:txBody>
                        <a:bodyPr/>
                        <a:lstStyle/>
                        <a:p>
                          <a:pPr rtl="0">
                            <a:buNone/>
                          </a:pPr>
                          <a:r>
                            <a:rPr lang="en-US" sz="1000">
                              <a:effectLst/>
                            </a:rPr>
                            <a:t>885.7 seconds</a:t>
                          </a:r>
                        </a:p>
                      </a:txBody>
                      <a:tcPr marL="51252" marR="51252" marT="25626" marB="25626" anchor="ctr">
                        <a:lnL>
                          <a:noFill/>
                        </a:lnL>
                        <a:lnR>
                          <a:noFill/>
                        </a:lnR>
                        <a:lnT>
                          <a:noFill/>
                        </a:lnT>
                        <a:lnB>
                          <a:noFill/>
                        </a:lnB>
                        <a:noFill/>
                      </a:tcPr>
                    </a:tc>
                    <a:extLst>
                      <a:ext uri="{0D108BD9-81ED-4DB2-BD59-A6C34878D82A}">
                        <a16:rowId xmlns:a16="http://schemas.microsoft.com/office/drawing/2014/main" val="2001964409"/>
                      </a:ext>
                    </a:extLst>
                  </a:tr>
                  <a:tr h="207596">
                    <a:tc rowSpan="2">
                      <a:txBody>
                        <a:bodyPr/>
                        <a:lstStyle/>
                        <a:p>
                          <a:pPr rtl="0">
                            <a:buNone/>
                          </a:pPr>
                          <a:r>
                            <a:rPr lang="en-US" sz="1000">
                              <a:effectLst/>
                            </a:rPr>
                            <a:t>Boson</a:t>
                          </a:r>
                        </a:p>
                      </a:txBody>
                      <a:tcPr marL="51252" marR="51252" marT="25626" marB="25626" anchor="ctr">
                        <a:lnL>
                          <a:noFill/>
                        </a:lnL>
                        <a:lnR>
                          <a:noFill/>
                        </a:lnR>
                        <a:lnT>
                          <a:noFill/>
                        </a:lnT>
                        <a:lnB>
                          <a:noFill/>
                        </a:lnB>
                        <a:noFill/>
                      </a:tcPr>
                    </a:tc>
                    <a:tc>
                      <a:txBody>
                        <a:bodyPr/>
                        <a:lstStyle/>
                        <a:p>
                          <a:pPr rtl="0">
                            <a:buNone/>
                          </a:pPr>
                          <a:r>
                            <a:rPr lang="en-US" sz="1000" u="none" strike="noStrike">
                              <a:effectLst/>
                              <a:hlinkClick r:id="rId17" tooltip="W and Z bosons"/>
                            </a:rPr>
                            <a:t>W boson</a:t>
                          </a:r>
                          <a:endParaRPr lang="en-US" sz="1000">
                            <a:effectLst/>
                          </a:endParaRPr>
                        </a:p>
                      </a:txBody>
                      <a:tcPr marL="51252" marR="51252" marT="25626" marB="25626" anchor="ctr">
                        <a:lnL>
                          <a:noFill/>
                        </a:lnL>
                        <a:lnR>
                          <a:noFill/>
                        </a:lnR>
                        <a:lnT>
                          <a:noFill/>
                        </a:lnT>
                        <a:lnB>
                          <a:noFill/>
                        </a:lnB>
                        <a:noFill/>
                      </a:tcPr>
                    </a:tc>
                    <a:tc>
                      <a:txBody>
                        <a:bodyPr/>
                        <a:lstStyle/>
                        <a:p>
                          <a:pPr rtl="0">
                            <a:buNone/>
                          </a:pPr>
                          <a14:m>
                            <m:oMathPara xmlns:m="http://schemas.openxmlformats.org/officeDocument/2006/math">
                              <m:oMathParaPr>
                                <m:jc m:val="centerGroup"/>
                              </m:oMathParaPr>
                              <m:oMath xmlns:m="http://schemas.openxmlformats.org/officeDocument/2006/math">
                                <m:sSup>
                                  <m:sSupPr>
                                    <m:ctrlPr>
                                      <a:rPr lang="ar-AE" sz="1000" i="1">
                                        <a:latin typeface="Cambria Math" panose="02040503050406030204" pitchFamily="18" charset="0"/>
                                      </a:rPr>
                                    </m:ctrlPr>
                                  </m:sSupPr>
                                  <m:e>
                                    <m:r>
                                      <m:rPr>
                                        <m:sty m:val="p"/>
                                      </m:rPr>
                                      <a:rPr lang="en-US" sz="1000">
                                        <a:latin typeface="Cambria Math" panose="02040503050406030204" pitchFamily="18" charset="0"/>
                                      </a:rPr>
                                      <m:t>W</m:t>
                                    </m:r>
                                  </m:e>
                                  <m:sup>
                                    <m:r>
                                      <a:rPr lang="ar-AE" sz="1000" i="0">
                                        <a:latin typeface="Cambria Math" panose="02040503050406030204" pitchFamily="18" charset="0"/>
                                      </a:rPr>
                                      <m:t>+</m:t>
                                    </m:r>
                                  </m:sup>
                                </m:sSup>
                                <m:r>
                                  <a:rPr lang="ar-AE" sz="1000" i="0">
                                    <a:latin typeface="Cambria Math" panose="02040503050406030204" pitchFamily="18" charset="0"/>
                                  </a:rPr>
                                  <m:t> / </m:t>
                                </m:r>
                                <m:sSup>
                                  <m:sSupPr>
                                    <m:ctrlPr>
                                      <a:rPr lang="ar-AE" sz="1000" i="1">
                                        <a:latin typeface="Cambria Math" panose="02040503050406030204" pitchFamily="18" charset="0"/>
                                      </a:rPr>
                                    </m:ctrlPr>
                                  </m:sSupPr>
                                  <m:e>
                                    <m:r>
                                      <m:rPr>
                                        <m:sty m:val="p"/>
                                      </m:rPr>
                                      <a:rPr lang="en-US" sz="1000" i="0">
                                        <a:latin typeface="Cambria Math" panose="02040503050406030204" pitchFamily="18" charset="0"/>
                                      </a:rPr>
                                      <m:t>W</m:t>
                                    </m:r>
                                  </m:e>
                                  <m:sup>
                                    <m:r>
                                      <a:rPr lang="ar-AE" sz="1000" i="0">
                                        <a:latin typeface="Cambria Math" panose="02040503050406030204" pitchFamily="18" charset="0"/>
                                      </a:rPr>
                                      <m:t>−</m:t>
                                    </m:r>
                                  </m:sup>
                                </m:sSup>
                              </m:oMath>
                            </m:oMathPara>
                          </a14:m>
                          <a:endParaRPr lang="ar-AE" sz="1000">
                            <a:effectLst/>
                          </a:endParaRPr>
                        </a:p>
                      </a:txBody>
                      <a:tcPr marL="51252" marR="51252" marT="25626" marB="25626" anchor="ctr">
                        <a:lnL>
                          <a:noFill/>
                        </a:lnL>
                        <a:lnR>
                          <a:noFill/>
                        </a:lnR>
                        <a:lnT>
                          <a:noFill/>
                        </a:lnT>
                        <a:lnB>
                          <a:noFill/>
                        </a:lnB>
                        <a:noFill/>
                      </a:tcPr>
                    </a:tc>
                    <a:tc>
                      <a:txBody>
                        <a:bodyPr/>
                        <a:lstStyle/>
                        <a:p>
                          <a:pPr rtl="0">
                            <a:buNone/>
                          </a:pPr>
                          <a:r>
                            <a:rPr lang="en-US" sz="1000">
                              <a:effectLst/>
                            </a:rPr>
                            <a:t>80400</a:t>
                          </a:r>
                        </a:p>
                      </a:txBody>
                      <a:tcPr marL="51252" marR="51252" marT="25626" marB="25626" anchor="ctr">
                        <a:lnL>
                          <a:noFill/>
                        </a:lnL>
                        <a:lnR>
                          <a:noFill/>
                        </a:lnR>
                        <a:lnT>
                          <a:noFill/>
                        </a:lnT>
                        <a:lnB>
                          <a:noFill/>
                        </a:lnB>
                        <a:noFill/>
                      </a:tcPr>
                    </a:tc>
                    <a:tc>
                      <a:txBody>
                        <a:bodyPr/>
                        <a:lstStyle/>
                        <a:p>
                          <a:pPr rtl="0">
                            <a:buNone/>
                          </a:pPr>
                          <a:r>
                            <a:rPr lang="en-US" sz="1000">
                              <a:effectLst/>
                            </a:rPr>
                            <a:t>10</a:t>
                          </a:r>
                          <a:r>
                            <a:rPr lang="en-US" sz="1000" baseline="30000">
                              <a:effectLst/>
                            </a:rPr>
                            <a:t>−26</a:t>
                          </a:r>
                          <a:r>
                            <a:rPr lang="en-US" sz="1000">
                              <a:effectLst/>
                            </a:rPr>
                            <a:t> seconds</a:t>
                          </a:r>
                        </a:p>
                      </a:txBody>
                      <a:tcPr marL="51252" marR="51252" marT="25626" marB="25626" anchor="ctr">
                        <a:lnL>
                          <a:noFill/>
                        </a:lnL>
                        <a:lnR>
                          <a:noFill/>
                        </a:lnR>
                        <a:lnT>
                          <a:noFill/>
                        </a:lnT>
                        <a:lnB>
                          <a:noFill/>
                        </a:lnB>
                        <a:noFill/>
                      </a:tcPr>
                    </a:tc>
                    <a:extLst>
                      <a:ext uri="{0D108BD9-81ED-4DB2-BD59-A6C34878D82A}">
                        <a16:rowId xmlns:a16="http://schemas.microsoft.com/office/drawing/2014/main" val="2177283448"/>
                      </a:ext>
                    </a:extLst>
                  </a:tr>
                  <a:tr h="207596">
                    <a:tc vMerge="1">
                      <a:txBody>
                        <a:bodyPr/>
                        <a:lstStyle/>
                        <a:p>
                          <a:endParaRPr lang="en-US"/>
                        </a:p>
                      </a:txBody>
                      <a:tcPr/>
                    </a:tc>
                    <a:tc>
                      <a:txBody>
                        <a:bodyPr/>
                        <a:lstStyle/>
                        <a:p>
                          <a:pPr rtl="0">
                            <a:buNone/>
                          </a:pPr>
                          <a:r>
                            <a:rPr lang="en-US" sz="1000" u="none" strike="noStrike">
                              <a:effectLst/>
                              <a:hlinkClick r:id="rId17" tooltip="W and Z bosons"/>
                            </a:rPr>
                            <a:t>Z boson</a:t>
                          </a:r>
                          <a:endParaRPr lang="en-US" sz="1000">
                            <a:effectLst/>
                          </a:endParaRPr>
                        </a:p>
                      </a:txBody>
                      <a:tcPr marL="51252" marR="51252" marT="25626" marB="25626" anchor="ctr">
                        <a:lnL>
                          <a:noFill/>
                        </a:lnL>
                        <a:lnR>
                          <a:noFill/>
                        </a:lnR>
                        <a:lnT>
                          <a:noFill/>
                        </a:lnT>
                        <a:lnB>
                          <a:noFill/>
                        </a:lnB>
                        <a:noFill/>
                      </a:tcPr>
                    </a:tc>
                    <a:tc>
                      <a:txBody>
                        <a:bodyPr/>
                        <a:lstStyle/>
                        <a:p>
                          <a:pPr rtl="0">
                            <a:buNone/>
                          </a:pPr>
                          <a14:m>
                            <m:oMathPara xmlns:m="http://schemas.openxmlformats.org/officeDocument/2006/math">
                              <m:oMathParaPr>
                                <m:jc m:val="centerGroup"/>
                              </m:oMathParaPr>
                              <m:oMath xmlns:m="http://schemas.openxmlformats.org/officeDocument/2006/math">
                                <m:sSup>
                                  <m:sSupPr>
                                    <m:ctrlPr>
                                      <a:rPr lang="ar-AE" sz="1000" i="1">
                                        <a:latin typeface="Cambria Math" panose="02040503050406030204" pitchFamily="18" charset="0"/>
                                      </a:rPr>
                                    </m:ctrlPr>
                                  </m:sSupPr>
                                  <m:e>
                                    <m:r>
                                      <m:rPr>
                                        <m:sty m:val="p"/>
                                      </m:rPr>
                                      <a:rPr lang="en-US" sz="1000">
                                        <a:latin typeface="Cambria Math" panose="02040503050406030204" pitchFamily="18" charset="0"/>
                                      </a:rPr>
                                      <m:t>Z</m:t>
                                    </m:r>
                                  </m:e>
                                  <m:sup>
                                    <m:r>
                                      <a:rPr lang="ar-AE" sz="1000" i="0">
                                        <a:latin typeface="Cambria Math" panose="02040503050406030204" pitchFamily="18" charset="0"/>
                                      </a:rPr>
                                      <m:t>0</m:t>
                                    </m:r>
                                  </m:sup>
                                </m:sSup>
                                <m:r>
                                  <a:rPr lang="ar-AE" sz="1000" i="0">
                                    <a:latin typeface="Cambria Math" panose="02040503050406030204" pitchFamily="18" charset="0"/>
                                  </a:rPr>
                                  <m:t> </m:t>
                                </m:r>
                              </m:oMath>
                            </m:oMathPara>
                          </a14:m>
                          <a:endParaRPr lang="ar-AE" sz="1000">
                            <a:effectLst/>
                          </a:endParaRPr>
                        </a:p>
                      </a:txBody>
                      <a:tcPr marL="51252" marR="51252" marT="25626" marB="25626" anchor="ctr">
                        <a:lnL>
                          <a:noFill/>
                        </a:lnL>
                        <a:lnR>
                          <a:noFill/>
                        </a:lnR>
                        <a:lnT>
                          <a:noFill/>
                        </a:lnT>
                        <a:lnB>
                          <a:noFill/>
                        </a:lnB>
                        <a:noFill/>
                      </a:tcPr>
                    </a:tc>
                    <a:tc>
                      <a:txBody>
                        <a:bodyPr/>
                        <a:lstStyle/>
                        <a:p>
                          <a:pPr rtl="0">
                            <a:buNone/>
                          </a:pPr>
                          <a:r>
                            <a:rPr lang="en-US" sz="1000">
                              <a:effectLst/>
                            </a:rPr>
                            <a:t>91000</a:t>
                          </a:r>
                        </a:p>
                      </a:txBody>
                      <a:tcPr marL="51252" marR="51252" marT="25626" marB="25626" anchor="ctr">
                        <a:lnL>
                          <a:noFill/>
                        </a:lnL>
                        <a:lnR>
                          <a:noFill/>
                        </a:lnR>
                        <a:lnT>
                          <a:noFill/>
                        </a:lnT>
                        <a:lnB>
                          <a:noFill/>
                        </a:lnB>
                        <a:noFill/>
                      </a:tcPr>
                    </a:tc>
                    <a:tc>
                      <a:txBody>
                        <a:bodyPr/>
                        <a:lstStyle/>
                        <a:p>
                          <a:pPr rtl="0">
                            <a:buNone/>
                          </a:pPr>
                          <a:r>
                            <a:rPr lang="en-US" sz="1000" dirty="0">
                              <a:effectLst/>
                            </a:rPr>
                            <a:t>10</a:t>
                          </a:r>
                          <a:r>
                            <a:rPr lang="en-US" sz="1000" baseline="30000" dirty="0">
                              <a:effectLst/>
                            </a:rPr>
                            <a:t>−26</a:t>
                          </a:r>
                          <a:r>
                            <a:rPr lang="en-US" sz="1000" dirty="0">
                              <a:effectLst/>
                            </a:rPr>
                            <a:t> seconds</a:t>
                          </a:r>
                        </a:p>
                      </a:txBody>
                      <a:tcPr marL="51252" marR="51252" marT="25626" marB="25626" anchor="ctr">
                        <a:lnL>
                          <a:noFill/>
                        </a:lnL>
                        <a:lnR>
                          <a:noFill/>
                        </a:lnR>
                        <a:lnT>
                          <a:noFill/>
                        </a:lnT>
                        <a:lnB>
                          <a:noFill/>
                        </a:lnB>
                        <a:noFill/>
                      </a:tcPr>
                    </a:tc>
                    <a:extLst>
                      <a:ext uri="{0D108BD9-81ED-4DB2-BD59-A6C34878D82A}">
                        <a16:rowId xmlns:a16="http://schemas.microsoft.com/office/drawing/2014/main" val="2428504342"/>
                      </a:ext>
                    </a:extLst>
                  </a:tr>
                </a:tbl>
              </a:graphicData>
            </a:graphic>
          </p:graphicFrame>
        </mc:Choice>
        <mc:Fallback xmlns="">
          <p:graphicFrame>
            <p:nvGraphicFramePr>
              <p:cNvPr id="19" name="Table 18">
                <a:extLst>
                  <a:ext uri="{FF2B5EF4-FFF2-40B4-BE49-F238E27FC236}">
                    <a16:creationId xmlns:a16="http://schemas.microsoft.com/office/drawing/2014/main" id="{61D01CFE-6CA0-50A7-5890-963C9DE039D9}"/>
                  </a:ext>
                </a:extLst>
              </p:cNvPr>
              <p:cNvGraphicFramePr>
                <a:graphicFrameLocks noGrp="1"/>
              </p:cNvGraphicFramePr>
              <p:nvPr>
                <p:extLst>
                  <p:ext uri="{D42A27DB-BD31-4B8C-83A1-F6EECF244321}">
                    <p14:modId xmlns:p14="http://schemas.microsoft.com/office/powerpoint/2010/main" val="3924973130"/>
                  </p:ext>
                </p:extLst>
              </p:nvPr>
            </p:nvGraphicFramePr>
            <p:xfrm>
              <a:off x="5296791" y="3321306"/>
              <a:ext cx="5992665" cy="2701336"/>
            </p:xfrm>
            <a:graphic>
              <a:graphicData uri="http://schemas.openxmlformats.org/drawingml/2006/table">
                <a:tbl>
                  <a:tblPr/>
                  <a:tblGrid>
                    <a:gridCol w="1198533">
                      <a:extLst>
                        <a:ext uri="{9D8B030D-6E8A-4147-A177-3AD203B41FA5}">
                          <a16:colId xmlns:a16="http://schemas.microsoft.com/office/drawing/2014/main" val="3094549949"/>
                        </a:ext>
                      </a:extLst>
                    </a:gridCol>
                    <a:gridCol w="1198533">
                      <a:extLst>
                        <a:ext uri="{9D8B030D-6E8A-4147-A177-3AD203B41FA5}">
                          <a16:colId xmlns:a16="http://schemas.microsoft.com/office/drawing/2014/main" val="1443215969"/>
                        </a:ext>
                      </a:extLst>
                    </a:gridCol>
                    <a:gridCol w="1198533">
                      <a:extLst>
                        <a:ext uri="{9D8B030D-6E8A-4147-A177-3AD203B41FA5}">
                          <a16:colId xmlns:a16="http://schemas.microsoft.com/office/drawing/2014/main" val="3021810744"/>
                        </a:ext>
                      </a:extLst>
                    </a:gridCol>
                    <a:gridCol w="1198533">
                      <a:extLst>
                        <a:ext uri="{9D8B030D-6E8A-4147-A177-3AD203B41FA5}">
                          <a16:colId xmlns:a16="http://schemas.microsoft.com/office/drawing/2014/main" val="1313546006"/>
                        </a:ext>
                      </a:extLst>
                    </a:gridCol>
                    <a:gridCol w="1198533">
                      <a:extLst>
                        <a:ext uri="{9D8B030D-6E8A-4147-A177-3AD203B41FA5}">
                          <a16:colId xmlns:a16="http://schemas.microsoft.com/office/drawing/2014/main" val="2385180338"/>
                        </a:ext>
                      </a:extLst>
                    </a:gridCol>
                  </a:tblGrid>
                  <a:tr h="207596">
                    <a:tc>
                      <a:txBody>
                        <a:bodyPr/>
                        <a:lstStyle/>
                        <a:p>
                          <a:pPr algn="ctr" rtl="0">
                            <a:buNone/>
                          </a:pPr>
                          <a:r>
                            <a:rPr lang="en-US" sz="1000">
                              <a:effectLst/>
                            </a:rPr>
                            <a:t>Type</a:t>
                          </a:r>
                        </a:p>
                      </a:txBody>
                      <a:tcPr marL="51252" marR="51252" marT="25626" marB="25626" anchor="ctr">
                        <a:lnL>
                          <a:noFill/>
                        </a:lnL>
                        <a:lnR>
                          <a:noFill/>
                        </a:lnR>
                        <a:lnT>
                          <a:noFill/>
                        </a:lnT>
                        <a:lnB>
                          <a:noFill/>
                        </a:lnB>
                        <a:noFill/>
                      </a:tcPr>
                    </a:tc>
                    <a:tc>
                      <a:txBody>
                        <a:bodyPr/>
                        <a:lstStyle/>
                        <a:p>
                          <a:pPr algn="ctr" rtl="0">
                            <a:buNone/>
                          </a:pPr>
                          <a:r>
                            <a:rPr lang="en-US" sz="1000">
                              <a:effectLst/>
                            </a:rPr>
                            <a:t>Name</a:t>
                          </a:r>
                        </a:p>
                      </a:txBody>
                      <a:tcPr marL="51252" marR="51252" marT="25626" marB="25626" anchor="ctr">
                        <a:lnL>
                          <a:noFill/>
                        </a:lnL>
                        <a:lnR>
                          <a:noFill/>
                        </a:lnR>
                        <a:lnT>
                          <a:noFill/>
                        </a:lnT>
                        <a:lnB>
                          <a:noFill/>
                        </a:lnB>
                        <a:noFill/>
                      </a:tcPr>
                    </a:tc>
                    <a:tc>
                      <a:txBody>
                        <a:bodyPr/>
                        <a:lstStyle/>
                        <a:p>
                          <a:pPr algn="ctr" rtl="0">
                            <a:buNone/>
                          </a:pPr>
                          <a:r>
                            <a:rPr lang="en-US" sz="1000">
                              <a:effectLst/>
                            </a:rPr>
                            <a:t>Symbol</a:t>
                          </a:r>
                        </a:p>
                      </a:txBody>
                      <a:tcPr marL="51252" marR="51252" marT="25626" marB="25626" anchor="ctr">
                        <a:lnL>
                          <a:noFill/>
                        </a:lnL>
                        <a:lnR>
                          <a:noFill/>
                        </a:lnR>
                        <a:lnT>
                          <a:noFill/>
                        </a:lnT>
                        <a:lnB>
                          <a:noFill/>
                        </a:lnB>
                        <a:noFill/>
                      </a:tcPr>
                    </a:tc>
                    <a:tc>
                      <a:txBody>
                        <a:bodyPr/>
                        <a:lstStyle/>
                        <a:p>
                          <a:pPr algn="ctr" rtl="0">
                            <a:buNone/>
                          </a:pPr>
                          <a:r>
                            <a:rPr lang="en-US" sz="1000" u="none" strike="noStrike">
                              <a:effectLst/>
                              <a:hlinkClick r:id="rId18" tooltip="Mass"/>
                            </a:rPr>
                            <a:t>Mass</a:t>
                          </a:r>
                          <a:r>
                            <a:rPr lang="en-US" sz="1000">
                              <a:effectLst/>
                            </a:rPr>
                            <a:t> (</a:t>
                          </a:r>
                          <a:r>
                            <a:rPr lang="en-US" sz="1000" u="none" strike="noStrike">
                              <a:effectLst/>
                              <a:hlinkClick r:id="rId19" tooltip="MeV"/>
                            </a:rPr>
                            <a:t>MeV</a:t>
                          </a:r>
                          <a:r>
                            <a:rPr lang="en-US" sz="1000">
                              <a:effectLst/>
                            </a:rPr>
                            <a:t>)</a:t>
                          </a:r>
                        </a:p>
                      </a:txBody>
                      <a:tcPr marL="51252" marR="51252" marT="25626" marB="25626" anchor="ctr">
                        <a:lnL>
                          <a:noFill/>
                        </a:lnL>
                        <a:lnR>
                          <a:noFill/>
                        </a:lnR>
                        <a:lnT>
                          <a:noFill/>
                        </a:lnT>
                        <a:lnB>
                          <a:noFill/>
                        </a:lnB>
                        <a:noFill/>
                      </a:tcPr>
                    </a:tc>
                    <a:tc>
                      <a:txBody>
                        <a:bodyPr/>
                        <a:lstStyle/>
                        <a:p>
                          <a:pPr algn="ctr" rtl="0">
                            <a:buNone/>
                          </a:pPr>
                          <a:r>
                            <a:rPr lang="en-US" sz="1000">
                              <a:effectLst/>
                            </a:rPr>
                            <a:t>Mean lifetime</a:t>
                          </a:r>
                        </a:p>
                      </a:txBody>
                      <a:tcPr marL="51252" marR="51252" marT="25626" marB="25626" anchor="ctr">
                        <a:lnL>
                          <a:noFill/>
                        </a:lnL>
                        <a:lnR>
                          <a:noFill/>
                        </a:lnR>
                        <a:lnT>
                          <a:noFill/>
                        </a:lnT>
                        <a:lnB>
                          <a:noFill/>
                        </a:lnB>
                        <a:noFill/>
                      </a:tcPr>
                    </a:tc>
                    <a:extLst>
                      <a:ext uri="{0D108BD9-81ED-4DB2-BD59-A6C34878D82A}">
                        <a16:rowId xmlns:a16="http://schemas.microsoft.com/office/drawing/2014/main" val="386415709"/>
                      </a:ext>
                    </a:extLst>
                  </a:tr>
                  <a:tr h="363940">
                    <a:tc rowSpan="3">
                      <a:txBody>
                        <a:bodyPr/>
                        <a:lstStyle/>
                        <a:p>
                          <a:pPr rtl="0">
                            <a:buNone/>
                          </a:pPr>
                          <a:r>
                            <a:rPr lang="en-US" sz="1000">
                              <a:effectLst/>
                            </a:rPr>
                            <a:t>Lepton</a:t>
                          </a:r>
                        </a:p>
                      </a:txBody>
                      <a:tcPr marL="51252" marR="51252" marT="25626" marB="25626" anchor="ctr">
                        <a:lnL>
                          <a:noFill/>
                        </a:lnL>
                        <a:lnR>
                          <a:noFill/>
                        </a:lnR>
                        <a:lnT>
                          <a:noFill/>
                        </a:lnT>
                        <a:lnB>
                          <a:noFill/>
                        </a:lnB>
                        <a:noFill/>
                      </a:tcPr>
                    </a:tc>
                    <a:tc>
                      <a:txBody>
                        <a:bodyPr/>
                        <a:lstStyle/>
                        <a:p>
                          <a:pPr rtl="0">
                            <a:buNone/>
                          </a:pPr>
                          <a:r>
                            <a:rPr lang="en-US" sz="1000" u="none" strike="noStrike">
                              <a:effectLst/>
                              <a:hlinkClick r:id="rId20" tooltip="Electron"/>
                            </a:rPr>
                            <a:t>Electron</a:t>
                          </a:r>
                          <a:r>
                            <a:rPr lang="en-US" sz="1000">
                              <a:effectLst/>
                            </a:rPr>
                            <a:t> / </a:t>
                          </a:r>
                          <a:r>
                            <a:rPr lang="en-US" sz="1000" u="none" strike="noStrike">
                              <a:effectLst/>
                              <a:hlinkClick r:id="rId21" tooltip="Positron"/>
                            </a:rPr>
                            <a:t>Positron</a:t>
                          </a:r>
                          <a:r>
                            <a:rPr lang="en-US" sz="1000" b="0" i="0" u="none" strike="noStrike" baseline="30000">
                              <a:effectLst/>
                              <a:hlinkClick r:id="rId22"/>
                            </a:rPr>
                            <a:t>[1]</a:t>
                          </a:r>
                          <a:endParaRPr lang="en-US" sz="1000">
                            <a:effectLst/>
                          </a:endParaRPr>
                        </a:p>
                      </a:txBody>
                      <a:tcPr marL="51252" marR="51252" marT="25626" marB="25626" anchor="ctr">
                        <a:lnL>
                          <a:noFill/>
                        </a:lnL>
                        <a:lnR>
                          <a:noFill/>
                        </a:lnR>
                        <a:lnT>
                          <a:noFill/>
                        </a:lnT>
                        <a:lnB>
                          <a:noFill/>
                        </a:lnB>
                        <a:noFill/>
                      </a:tcPr>
                    </a:tc>
                    <a:tc>
                      <a:txBody>
                        <a:bodyPr/>
                        <a:lstStyle/>
                        <a:p>
                          <a:endParaRPr lang="en-US"/>
                        </a:p>
                      </a:txBody>
                      <a:tcPr marL="51252" marR="51252" marT="25626" marB="25626" anchor="ctr">
                        <a:lnL>
                          <a:noFill/>
                        </a:lnL>
                        <a:lnR>
                          <a:noFill/>
                        </a:lnR>
                        <a:lnT>
                          <a:noFill/>
                        </a:lnT>
                        <a:lnB>
                          <a:noFill/>
                        </a:lnB>
                        <a:blipFill>
                          <a:blip r:embed="rId23"/>
                          <a:stretch>
                            <a:fillRect l="-202128" t="-58621" r="-201064" b="-596552"/>
                          </a:stretch>
                        </a:blipFill>
                      </a:tcPr>
                    </a:tc>
                    <a:tc>
                      <a:txBody>
                        <a:bodyPr/>
                        <a:lstStyle/>
                        <a:p>
                          <a:pPr rtl="0">
                            <a:buNone/>
                          </a:pPr>
                          <a:r>
                            <a:rPr lang="en-US" sz="1000">
                              <a:effectLst/>
                            </a:rPr>
                            <a:t>0.511</a:t>
                          </a:r>
                        </a:p>
                      </a:txBody>
                      <a:tcPr marL="51252" marR="51252" marT="25626" marB="25626" anchor="ctr">
                        <a:lnL>
                          <a:noFill/>
                        </a:lnL>
                        <a:lnR>
                          <a:noFill/>
                        </a:lnR>
                        <a:lnT>
                          <a:noFill/>
                        </a:lnT>
                        <a:lnB>
                          <a:noFill/>
                        </a:lnB>
                        <a:noFill/>
                      </a:tcPr>
                    </a:tc>
                    <a:tc>
                      <a:txBody>
                        <a:bodyPr/>
                        <a:lstStyle/>
                        <a:p>
                          <a:pPr rtl="0">
                            <a:buNone/>
                          </a:pPr>
                          <a:r>
                            <a:rPr lang="en-US" sz="1000">
                              <a:effectLst/>
                            </a:rPr>
                            <a:t>&gt;6.6×10</a:t>
                          </a:r>
                          <a:r>
                            <a:rPr lang="en-US" sz="1000" baseline="30000">
                              <a:effectLst/>
                            </a:rPr>
                            <a:t>28</a:t>
                          </a:r>
                          <a:r>
                            <a:rPr lang="en-US" sz="1000">
                              <a:effectLst/>
                            </a:rPr>
                            <a:t> years</a:t>
                          </a:r>
                        </a:p>
                      </a:txBody>
                      <a:tcPr marL="51252" marR="51252" marT="25626" marB="25626" anchor="ctr">
                        <a:lnL>
                          <a:noFill/>
                        </a:lnL>
                        <a:lnR>
                          <a:noFill/>
                        </a:lnR>
                        <a:lnT>
                          <a:noFill/>
                        </a:lnT>
                        <a:lnB>
                          <a:noFill/>
                        </a:lnB>
                        <a:noFill/>
                      </a:tcPr>
                    </a:tc>
                    <a:extLst>
                      <a:ext uri="{0D108BD9-81ED-4DB2-BD59-A6C34878D82A}">
                        <a16:rowId xmlns:a16="http://schemas.microsoft.com/office/drawing/2014/main" val="1392426034"/>
                      </a:ext>
                    </a:extLst>
                  </a:tr>
                  <a:tr h="207596">
                    <a:tc vMerge="1">
                      <a:txBody>
                        <a:bodyPr/>
                        <a:lstStyle/>
                        <a:p>
                          <a:endParaRPr lang="en-US"/>
                        </a:p>
                      </a:txBody>
                      <a:tcPr/>
                    </a:tc>
                    <a:tc>
                      <a:txBody>
                        <a:bodyPr/>
                        <a:lstStyle/>
                        <a:p>
                          <a:pPr rtl="0">
                            <a:buNone/>
                          </a:pPr>
                          <a:r>
                            <a:rPr lang="en-US" sz="1000" u="none" strike="noStrike">
                              <a:effectLst/>
                              <a:hlinkClick r:id="rId24" tooltip="Muon"/>
                            </a:rPr>
                            <a:t>Muon</a:t>
                          </a:r>
                          <a:r>
                            <a:rPr lang="en-US" sz="1000">
                              <a:effectLst/>
                            </a:rPr>
                            <a:t> / Antimuon</a:t>
                          </a:r>
                        </a:p>
                      </a:txBody>
                      <a:tcPr marL="51252" marR="51252" marT="25626" marB="25626" anchor="ctr">
                        <a:lnL>
                          <a:noFill/>
                        </a:lnL>
                        <a:lnR>
                          <a:noFill/>
                        </a:lnR>
                        <a:lnT>
                          <a:noFill/>
                        </a:lnT>
                        <a:lnB>
                          <a:noFill/>
                        </a:lnB>
                        <a:noFill/>
                      </a:tcPr>
                    </a:tc>
                    <a:tc>
                      <a:txBody>
                        <a:bodyPr/>
                        <a:lstStyle/>
                        <a:p>
                          <a:endParaRPr lang="en-US"/>
                        </a:p>
                      </a:txBody>
                      <a:tcPr marL="51252" marR="51252" marT="25626" marB="25626" anchor="ctr">
                        <a:lnL>
                          <a:noFill/>
                        </a:lnL>
                        <a:lnR>
                          <a:noFill/>
                        </a:lnR>
                        <a:lnT>
                          <a:noFill/>
                        </a:lnT>
                        <a:lnB>
                          <a:noFill/>
                        </a:lnB>
                        <a:blipFill>
                          <a:blip r:embed="rId23"/>
                          <a:stretch>
                            <a:fillRect l="-202128" t="-270588" r="-201064" b="-917647"/>
                          </a:stretch>
                        </a:blipFill>
                      </a:tcPr>
                    </a:tc>
                    <a:tc>
                      <a:txBody>
                        <a:bodyPr/>
                        <a:lstStyle/>
                        <a:p>
                          <a:pPr rtl="0">
                            <a:buNone/>
                          </a:pPr>
                          <a:r>
                            <a:rPr lang="en-US" sz="1000">
                              <a:effectLst/>
                            </a:rPr>
                            <a:t>105.7</a:t>
                          </a:r>
                        </a:p>
                      </a:txBody>
                      <a:tcPr marL="51252" marR="51252" marT="25626" marB="25626" anchor="ctr">
                        <a:lnL>
                          <a:noFill/>
                        </a:lnL>
                        <a:lnR>
                          <a:noFill/>
                        </a:lnR>
                        <a:lnT>
                          <a:noFill/>
                        </a:lnT>
                        <a:lnB>
                          <a:noFill/>
                        </a:lnB>
                        <a:noFill/>
                      </a:tcPr>
                    </a:tc>
                    <a:tc>
                      <a:txBody>
                        <a:bodyPr/>
                        <a:lstStyle/>
                        <a:p>
                          <a:pPr rtl="0">
                            <a:buNone/>
                          </a:pPr>
                          <a:r>
                            <a:rPr lang="en-US" sz="1000">
                              <a:effectLst/>
                            </a:rPr>
                            <a:t>2.2×10</a:t>
                          </a:r>
                          <a:r>
                            <a:rPr lang="en-US" sz="1000" baseline="30000">
                              <a:effectLst/>
                            </a:rPr>
                            <a:t>−6</a:t>
                          </a:r>
                          <a:r>
                            <a:rPr lang="en-US" sz="1000">
                              <a:effectLst/>
                            </a:rPr>
                            <a:t> seconds</a:t>
                          </a:r>
                        </a:p>
                      </a:txBody>
                      <a:tcPr marL="51252" marR="51252" marT="25626" marB="25626" anchor="ctr">
                        <a:lnL>
                          <a:noFill/>
                        </a:lnL>
                        <a:lnR>
                          <a:noFill/>
                        </a:lnR>
                        <a:lnT>
                          <a:noFill/>
                        </a:lnT>
                        <a:lnB>
                          <a:noFill/>
                        </a:lnB>
                        <a:noFill/>
                      </a:tcPr>
                    </a:tc>
                    <a:extLst>
                      <a:ext uri="{0D108BD9-81ED-4DB2-BD59-A6C34878D82A}">
                        <a16:rowId xmlns:a16="http://schemas.microsoft.com/office/drawing/2014/main" val="1549414385"/>
                      </a:ext>
                    </a:extLst>
                  </a:tr>
                  <a:tr h="363940">
                    <a:tc vMerge="1">
                      <a:txBody>
                        <a:bodyPr/>
                        <a:lstStyle/>
                        <a:p>
                          <a:endParaRPr lang="en-US"/>
                        </a:p>
                      </a:txBody>
                      <a:tcPr/>
                    </a:tc>
                    <a:tc>
                      <a:txBody>
                        <a:bodyPr/>
                        <a:lstStyle/>
                        <a:p>
                          <a:pPr rtl="0">
                            <a:buNone/>
                          </a:pPr>
                          <a:r>
                            <a:rPr lang="en-US" sz="1000" u="none" strike="noStrike">
                              <a:effectLst/>
                              <a:hlinkClick r:id="rId25" tooltip="Tau lepton"/>
                            </a:rPr>
                            <a:t>Tau lepton</a:t>
                          </a:r>
                          <a:r>
                            <a:rPr lang="en-US" sz="1000">
                              <a:effectLst/>
                            </a:rPr>
                            <a:t> / Antitau</a:t>
                          </a:r>
                        </a:p>
                      </a:txBody>
                      <a:tcPr marL="51252" marR="51252" marT="25626" marB="25626" anchor="ctr">
                        <a:lnL>
                          <a:noFill/>
                        </a:lnL>
                        <a:lnR>
                          <a:noFill/>
                        </a:lnR>
                        <a:lnT>
                          <a:noFill/>
                        </a:lnT>
                        <a:lnB>
                          <a:noFill/>
                        </a:lnB>
                        <a:noFill/>
                      </a:tcPr>
                    </a:tc>
                    <a:tc>
                      <a:txBody>
                        <a:bodyPr/>
                        <a:lstStyle/>
                        <a:p>
                          <a:endParaRPr lang="en-US"/>
                        </a:p>
                      </a:txBody>
                      <a:tcPr marL="51252" marR="51252" marT="25626" marB="25626" anchor="ctr">
                        <a:lnL>
                          <a:noFill/>
                        </a:lnL>
                        <a:lnR>
                          <a:noFill/>
                        </a:lnR>
                        <a:lnT>
                          <a:noFill/>
                        </a:lnT>
                        <a:lnB>
                          <a:noFill/>
                        </a:lnB>
                        <a:blipFill>
                          <a:blip r:embed="rId23"/>
                          <a:stretch>
                            <a:fillRect l="-202128" t="-217241" r="-201064" b="-437931"/>
                          </a:stretch>
                        </a:blipFill>
                      </a:tcPr>
                    </a:tc>
                    <a:tc>
                      <a:txBody>
                        <a:bodyPr/>
                        <a:lstStyle/>
                        <a:p>
                          <a:pPr rtl="0">
                            <a:buNone/>
                          </a:pPr>
                          <a:r>
                            <a:rPr lang="en-US" sz="1000">
                              <a:effectLst/>
                            </a:rPr>
                            <a:t>1777</a:t>
                          </a:r>
                        </a:p>
                      </a:txBody>
                      <a:tcPr marL="51252" marR="51252" marT="25626" marB="25626" anchor="ctr">
                        <a:lnL>
                          <a:noFill/>
                        </a:lnL>
                        <a:lnR>
                          <a:noFill/>
                        </a:lnR>
                        <a:lnT>
                          <a:noFill/>
                        </a:lnT>
                        <a:lnB>
                          <a:noFill/>
                        </a:lnB>
                        <a:noFill/>
                      </a:tcPr>
                    </a:tc>
                    <a:tc>
                      <a:txBody>
                        <a:bodyPr/>
                        <a:lstStyle/>
                        <a:p>
                          <a:pPr rtl="0">
                            <a:buNone/>
                          </a:pPr>
                          <a:r>
                            <a:rPr lang="en-US" sz="1000">
                              <a:effectLst/>
                            </a:rPr>
                            <a:t>2.9×10</a:t>
                          </a:r>
                          <a:r>
                            <a:rPr lang="en-US" sz="1000" baseline="30000">
                              <a:effectLst/>
                            </a:rPr>
                            <a:t>−13</a:t>
                          </a:r>
                          <a:r>
                            <a:rPr lang="en-US" sz="1000">
                              <a:effectLst/>
                            </a:rPr>
                            <a:t> seconds</a:t>
                          </a:r>
                        </a:p>
                      </a:txBody>
                      <a:tcPr marL="51252" marR="51252" marT="25626" marB="25626" anchor="ctr">
                        <a:lnL>
                          <a:noFill/>
                        </a:lnL>
                        <a:lnR>
                          <a:noFill/>
                        </a:lnR>
                        <a:lnT>
                          <a:noFill/>
                        </a:lnT>
                        <a:lnB>
                          <a:noFill/>
                        </a:lnB>
                        <a:noFill/>
                      </a:tcPr>
                    </a:tc>
                    <a:extLst>
                      <a:ext uri="{0D108BD9-81ED-4DB2-BD59-A6C34878D82A}">
                        <a16:rowId xmlns:a16="http://schemas.microsoft.com/office/drawing/2014/main" val="164661953"/>
                      </a:ext>
                    </a:extLst>
                  </a:tr>
                  <a:tr h="207596">
                    <a:tc rowSpan="2">
                      <a:txBody>
                        <a:bodyPr/>
                        <a:lstStyle/>
                        <a:p>
                          <a:pPr rtl="0">
                            <a:buNone/>
                          </a:pPr>
                          <a:r>
                            <a:rPr lang="en-US" sz="1000">
                              <a:effectLst/>
                            </a:rPr>
                            <a:t>Meson</a:t>
                          </a:r>
                        </a:p>
                      </a:txBody>
                      <a:tcPr marL="51252" marR="51252" marT="25626" marB="25626" anchor="ctr">
                        <a:lnL>
                          <a:noFill/>
                        </a:lnL>
                        <a:lnR>
                          <a:noFill/>
                        </a:lnR>
                        <a:lnT>
                          <a:noFill/>
                        </a:lnT>
                        <a:lnB>
                          <a:noFill/>
                        </a:lnB>
                        <a:noFill/>
                      </a:tcPr>
                    </a:tc>
                    <a:tc>
                      <a:txBody>
                        <a:bodyPr/>
                        <a:lstStyle/>
                        <a:p>
                          <a:pPr rtl="0">
                            <a:buNone/>
                          </a:pPr>
                          <a:r>
                            <a:rPr lang="en-US" sz="1000">
                              <a:effectLst/>
                            </a:rPr>
                            <a:t>Neutral </a:t>
                          </a:r>
                          <a:r>
                            <a:rPr lang="en-US" sz="1000" u="none" strike="noStrike">
                              <a:effectLst/>
                              <a:hlinkClick r:id="rId26" tooltip="Pion"/>
                            </a:rPr>
                            <a:t>Pion</a:t>
                          </a:r>
                          <a:endParaRPr lang="en-US" sz="1000">
                            <a:effectLst/>
                          </a:endParaRPr>
                        </a:p>
                      </a:txBody>
                      <a:tcPr marL="51252" marR="51252" marT="25626" marB="25626" anchor="ctr">
                        <a:lnL>
                          <a:noFill/>
                        </a:lnL>
                        <a:lnR>
                          <a:noFill/>
                        </a:lnR>
                        <a:lnT>
                          <a:noFill/>
                        </a:lnT>
                        <a:lnB>
                          <a:noFill/>
                        </a:lnB>
                        <a:noFill/>
                      </a:tcPr>
                    </a:tc>
                    <a:tc>
                      <a:txBody>
                        <a:bodyPr/>
                        <a:lstStyle/>
                        <a:p>
                          <a:endParaRPr lang="en-US"/>
                        </a:p>
                      </a:txBody>
                      <a:tcPr marL="51252" marR="51252" marT="25626" marB="25626" anchor="ctr">
                        <a:lnL>
                          <a:noFill/>
                        </a:lnL>
                        <a:lnR>
                          <a:noFill/>
                        </a:lnR>
                        <a:lnT>
                          <a:noFill/>
                        </a:lnT>
                        <a:lnB>
                          <a:noFill/>
                        </a:lnB>
                        <a:blipFill>
                          <a:blip r:embed="rId23"/>
                          <a:stretch>
                            <a:fillRect l="-202128" t="-575000" r="-201064" b="-693750"/>
                          </a:stretch>
                        </a:blipFill>
                      </a:tcPr>
                    </a:tc>
                    <a:tc>
                      <a:txBody>
                        <a:bodyPr/>
                        <a:lstStyle/>
                        <a:p>
                          <a:pPr rtl="0">
                            <a:buNone/>
                          </a:pPr>
                          <a:r>
                            <a:rPr lang="en-US" sz="1000">
                              <a:effectLst/>
                            </a:rPr>
                            <a:t>135</a:t>
                          </a:r>
                        </a:p>
                      </a:txBody>
                      <a:tcPr marL="51252" marR="51252" marT="25626" marB="25626" anchor="ctr">
                        <a:lnL>
                          <a:noFill/>
                        </a:lnL>
                        <a:lnR>
                          <a:noFill/>
                        </a:lnR>
                        <a:lnT>
                          <a:noFill/>
                        </a:lnT>
                        <a:lnB>
                          <a:noFill/>
                        </a:lnB>
                        <a:noFill/>
                      </a:tcPr>
                    </a:tc>
                    <a:tc>
                      <a:txBody>
                        <a:bodyPr/>
                        <a:lstStyle/>
                        <a:p>
                          <a:pPr rtl="0">
                            <a:buNone/>
                          </a:pPr>
                          <a:r>
                            <a:rPr lang="en-US" sz="1000">
                              <a:effectLst/>
                            </a:rPr>
                            <a:t>8.4×10</a:t>
                          </a:r>
                          <a:r>
                            <a:rPr lang="en-US" sz="1000" baseline="30000">
                              <a:effectLst/>
                            </a:rPr>
                            <a:t>−17</a:t>
                          </a:r>
                          <a:r>
                            <a:rPr lang="en-US" sz="1000">
                              <a:effectLst/>
                            </a:rPr>
                            <a:t> seconds</a:t>
                          </a:r>
                        </a:p>
                      </a:txBody>
                      <a:tcPr marL="51252" marR="51252" marT="25626" marB="25626" anchor="ctr">
                        <a:lnL>
                          <a:noFill/>
                        </a:lnL>
                        <a:lnR>
                          <a:noFill/>
                        </a:lnR>
                        <a:lnT>
                          <a:noFill/>
                        </a:lnT>
                        <a:lnB>
                          <a:noFill/>
                        </a:lnB>
                        <a:noFill/>
                      </a:tcPr>
                    </a:tc>
                    <a:extLst>
                      <a:ext uri="{0D108BD9-81ED-4DB2-BD59-A6C34878D82A}">
                        <a16:rowId xmlns:a16="http://schemas.microsoft.com/office/drawing/2014/main" val="3330306892"/>
                      </a:ext>
                    </a:extLst>
                  </a:tr>
                  <a:tr h="207596">
                    <a:tc vMerge="1">
                      <a:txBody>
                        <a:bodyPr/>
                        <a:lstStyle/>
                        <a:p>
                          <a:endParaRPr lang="en-US"/>
                        </a:p>
                      </a:txBody>
                      <a:tcPr/>
                    </a:tc>
                    <a:tc>
                      <a:txBody>
                        <a:bodyPr/>
                        <a:lstStyle/>
                        <a:p>
                          <a:pPr rtl="0">
                            <a:buNone/>
                          </a:pPr>
                          <a:r>
                            <a:rPr lang="en-US" sz="1000">
                              <a:effectLst/>
                            </a:rPr>
                            <a:t>Charged </a:t>
                          </a:r>
                          <a:r>
                            <a:rPr lang="en-US" sz="1000" u="none" strike="noStrike">
                              <a:effectLst/>
                              <a:hlinkClick r:id="rId26" tooltip="Pion"/>
                            </a:rPr>
                            <a:t>Pion</a:t>
                          </a:r>
                          <a:endParaRPr lang="en-US" sz="1000">
                            <a:effectLst/>
                          </a:endParaRPr>
                        </a:p>
                      </a:txBody>
                      <a:tcPr marL="51252" marR="51252" marT="25626" marB="25626" anchor="ctr">
                        <a:lnL>
                          <a:noFill/>
                        </a:lnL>
                        <a:lnR>
                          <a:noFill/>
                        </a:lnR>
                        <a:lnT>
                          <a:noFill/>
                        </a:lnT>
                        <a:lnB>
                          <a:noFill/>
                        </a:lnB>
                        <a:noFill/>
                      </a:tcPr>
                    </a:tc>
                    <a:tc>
                      <a:txBody>
                        <a:bodyPr/>
                        <a:lstStyle/>
                        <a:p>
                          <a:endParaRPr lang="en-US"/>
                        </a:p>
                      </a:txBody>
                      <a:tcPr marL="51252" marR="51252" marT="25626" marB="25626" anchor="ctr">
                        <a:lnL>
                          <a:noFill/>
                        </a:lnL>
                        <a:lnR>
                          <a:noFill/>
                        </a:lnR>
                        <a:lnT>
                          <a:noFill/>
                        </a:lnT>
                        <a:lnB>
                          <a:noFill/>
                        </a:lnB>
                        <a:blipFill>
                          <a:blip r:embed="rId23"/>
                          <a:stretch>
                            <a:fillRect l="-202128" t="-675000" r="-201064" b="-593750"/>
                          </a:stretch>
                        </a:blipFill>
                      </a:tcPr>
                    </a:tc>
                    <a:tc>
                      <a:txBody>
                        <a:bodyPr/>
                        <a:lstStyle/>
                        <a:p>
                          <a:pPr rtl="0">
                            <a:buNone/>
                          </a:pPr>
                          <a:r>
                            <a:rPr lang="en-US" sz="1000">
                              <a:effectLst/>
                            </a:rPr>
                            <a:t>139.6</a:t>
                          </a:r>
                        </a:p>
                      </a:txBody>
                      <a:tcPr marL="51252" marR="51252" marT="25626" marB="25626" anchor="ctr">
                        <a:lnL>
                          <a:noFill/>
                        </a:lnL>
                        <a:lnR>
                          <a:noFill/>
                        </a:lnR>
                        <a:lnT>
                          <a:noFill/>
                        </a:lnT>
                        <a:lnB>
                          <a:noFill/>
                        </a:lnB>
                        <a:noFill/>
                      </a:tcPr>
                    </a:tc>
                    <a:tc>
                      <a:txBody>
                        <a:bodyPr/>
                        <a:lstStyle/>
                        <a:p>
                          <a:pPr rtl="0">
                            <a:buNone/>
                          </a:pPr>
                          <a:r>
                            <a:rPr lang="en-US" sz="1000">
                              <a:effectLst/>
                            </a:rPr>
                            <a:t>2.6×10</a:t>
                          </a:r>
                          <a:r>
                            <a:rPr lang="en-US" sz="1000" baseline="30000">
                              <a:effectLst/>
                            </a:rPr>
                            <a:t>−8</a:t>
                          </a:r>
                          <a:r>
                            <a:rPr lang="en-US" sz="1000">
                              <a:effectLst/>
                            </a:rPr>
                            <a:t> seconds</a:t>
                          </a:r>
                        </a:p>
                      </a:txBody>
                      <a:tcPr marL="51252" marR="51252" marT="25626" marB="25626" anchor="ctr">
                        <a:lnL>
                          <a:noFill/>
                        </a:lnL>
                        <a:lnR>
                          <a:noFill/>
                        </a:lnR>
                        <a:lnT>
                          <a:noFill/>
                        </a:lnT>
                        <a:lnB>
                          <a:noFill/>
                        </a:lnB>
                        <a:noFill/>
                      </a:tcPr>
                    </a:tc>
                    <a:extLst>
                      <a:ext uri="{0D108BD9-81ED-4DB2-BD59-A6C34878D82A}">
                        <a16:rowId xmlns:a16="http://schemas.microsoft.com/office/drawing/2014/main" val="186428000"/>
                      </a:ext>
                    </a:extLst>
                  </a:tr>
                  <a:tr h="363940">
                    <a:tc rowSpan="2">
                      <a:txBody>
                        <a:bodyPr/>
                        <a:lstStyle/>
                        <a:p>
                          <a:pPr rtl="0">
                            <a:buNone/>
                          </a:pPr>
                          <a:r>
                            <a:rPr lang="en-US" sz="1000">
                              <a:effectLst/>
                            </a:rPr>
                            <a:t>Baryon</a:t>
                          </a:r>
                        </a:p>
                      </a:txBody>
                      <a:tcPr marL="51252" marR="51252" marT="25626" marB="25626" anchor="ctr">
                        <a:lnL>
                          <a:noFill/>
                        </a:lnL>
                        <a:lnR>
                          <a:noFill/>
                        </a:lnR>
                        <a:lnT>
                          <a:noFill/>
                        </a:lnT>
                        <a:lnB>
                          <a:noFill/>
                        </a:lnB>
                        <a:noFill/>
                      </a:tcPr>
                    </a:tc>
                    <a:tc>
                      <a:txBody>
                        <a:bodyPr/>
                        <a:lstStyle/>
                        <a:p>
                          <a:pPr rtl="0">
                            <a:buNone/>
                          </a:pPr>
                          <a:r>
                            <a:rPr lang="en-US" sz="1000" u="none" strike="noStrike">
                              <a:effectLst/>
                              <a:hlinkClick r:id="rId27" tooltip="Proton"/>
                            </a:rPr>
                            <a:t>Proton</a:t>
                          </a:r>
                          <a:r>
                            <a:rPr lang="en-US" sz="1000">
                              <a:effectLst/>
                            </a:rPr>
                            <a:t> / </a:t>
                          </a:r>
                          <a:r>
                            <a:rPr lang="en-US" sz="1000" u="none" strike="noStrike">
                              <a:effectLst/>
                              <a:hlinkClick r:id="rId28" tooltip="Antiproton"/>
                            </a:rPr>
                            <a:t>Antiproton</a:t>
                          </a:r>
                          <a:r>
                            <a:rPr lang="en-US" sz="1000" b="0" i="0" u="none" strike="noStrike" baseline="30000">
                              <a:effectLst/>
                              <a:hlinkClick r:id="rId29"/>
                            </a:rPr>
                            <a:t>[2]</a:t>
                          </a:r>
                          <a:r>
                            <a:rPr lang="en-US" sz="1000" b="0" i="0" u="none" strike="noStrike" baseline="30000">
                              <a:effectLst/>
                              <a:hlinkClick r:id="rId30"/>
                            </a:rPr>
                            <a:t>[3]</a:t>
                          </a:r>
                          <a:endParaRPr lang="en-US" sz="1000">
                            <a:effectLst/>
                          </a:endParaRPr>
                        </a:p>
                      </a:txBody>
                      <a:tcPr marL="51252" marR="51252" marT="25626" marB="25626" anchor="ctr">
                        <a:lnL>
                          <a:noFill/>
                        </a:lnL>
                        <a:lnR>
                          <a:noFill/>
                        </a:lnR>
                        <a:lnT>
                          <a:noFill/>
                        </a:lnT>
                        <a:lnB>
                          <a:noFill/>
                        </a:lnB>
                        <a:noFill/>
                      </a:tcPr>
                    </a:tc>
                    <a:tc>
                      <a:txBody>
                        <a:bodyPr/>
                        <a:lstStyle/>
                        <a:p>
                          <a:endParaRPr lang="en-US"/>
                        </a:p>
                      </a:txBody>
                      <a:tcPr marL="51252" marR="51252" marT="25626" marB="25626" anchor="ctr">
                        <a:lnL>
                          <a:noFill/>
                        </a:lnL>
                        <a:lnR>
                          <a:noFill/>
                        </a:lnR>
                        <a:lnT>
                          <a:noFill/>
                        </a:lnT>
                        <a:lnB>
                          <a:noFill/>
                        </a:lnB>
                        <a:blipFill>
                          <a:blip r:embed="rId23"/>
                          <a:stretch>
                            <a:fillRect l="-202128" t="-427586" r="-201064" b="-227586"/>
                          </a:stretch>
                        </a:blipFill>
                      </a:tcPr>
                    </a:tc>
                    <a:tc>
                      <a:txBody>
                        <a:bodyPr/>
                        <a:lstStyle/>
                        <a:p>
                          <a:pPr rtl="0">
                            <a:buNone/>
                          </a:pPr>
                          <a:r>
                            <a:rPr lang="en-US" sz="1000">
                              <a:effectLst/>
                            </a:rPr>
                            <a:t>938.2</a:t>
                          </a:r>
                        </a:p>
                      </a:txBody>
                      <a:tcPr marL="51252" marR="51252" marT="25626" marB="25626" anchor="ctr">
                        <a:lnL>
                          <a:noFill/>
                        </a:lnL>
                        <a:lnR>
                          <a:noFill/>
                        </a:lnR>
                        <a:lnT>
                          <a:noFill/>
                        </a:lnT>
                        <a:lnB>
                          <a:noFill/>
                        </a:lnB>
                        <a:noFill/>
                      </a:tcPr>
                    </a:tc>
                    <a:tc>
                      <a:txBody>
                        <a:bodyPr/>
                        <a:lstStyle/>
                        <a:p>
                          <a:pPr rtl="0">
                            <a:buNone/>
                          </a:pPr>
                          <a:r>
                            <a:rPr lang="en-US" sz="1000">
                              <a:effectLst/>
                            </a:rPr>
                            <a:t>1.67×10</a:t>
                          </a:r>
                          <a:r>
                            <a:rPr lang="en-US" sz="1000" baseline="30000">
                              <a:effectLst/>
                            </a:rPr>
                            <a:t>34</a:t>
                          </a:r>
                          <a:r>
                            <a:rPr lang="en-US" sz="1000">
                              <a:effectLst/>
                            </a:rPr>
                            <a:t> years</a:t>
                          </a:r>
                        </a:p>
                      </a:txBody>
                      <a:tcPr marL="51252" marR="51252" marT="25626" marB="25626" anchor="ctr">
                        <a:lnL>
                          <a:noFill/>
                        </a:lnL>
                        <a:lnR>
                          <a:noFill/>
                        </a:lnR>
                        <a:lnT>
                          <a:noFill/>
                        </a:lnT>
                        <a:lnB>
                          <a:noFill/>
                        </a:lnB>
                        <a:noFill/>
                      </a:tcPr>
                    </a:tc>
                    <a:extLst>
                      <a:ext uri="{0D108BD9-81ED-4DB2-BD59-A6C34878D82A}">
                        <a16:rowId xmlns:a16="http://schemas.microsoft.com/office/drawing/2014/main" val="3200452047"/>
                      </a:ext>
                    </a:extLst>
                  </a:tr>
                  <a:tr h="363940">
                    <a:tc vMerge="1">
                      <a:txBody>
                        <a:bodyPr/>
                        <a:lstStyle/>
                        <a:p>
                          <a:endParaRPr lang="en-US"/>
                        </a:p>
                      </a:txBody>
                      <a:tcPr/>
                    </a:tc>
                    <a:tc>
                      <a:txBody>
                        <a:bodyPr/>
                        <a:lstStyle/>
                        <a:p>
                          <a:pPr rtl="0">
                            <a:buNone/>
                          </a:pPr>
                          <a:r>
                            <a:rPr lang="en-US" sz="1000" u="none" strike="noStrike">
                              <a:effectLst/>
                              <a:hlinkClick r:id="rId31" tooltip="Neutron"/>
                            </a:rPr>
                            <a:t>Neutron</a:t>
                          </a:r>
                          <a:r>
                            <a:rPr lang="en-US" sz="1000">
                              <a:effectLst/>
                            </a:rPr>
                            <a:t> / </a:t>
                          </a:r>
                          <a:r>
                            <a:rPr lang="en-US" sz="1000" u="none" strike="noStrike">
                              <a:effectLst/>
                              <a:hlinkClick r:id="rId32" tooltip="Antineutron"/>
                            </a:rPr>
                            <a:t>Antineutron</a:t>
                          </a:r>
                          <a:endParaRPr lang="en-US" sz="1000">
                            <a:effectLst/>
                          </a:endParaRPr>
                        </a:p>
                      </a:txBody>
                      <a:tcPr marL="51252" marR="51252" marT="25626" marB="25626" anchor="ctr">
                        <a:lnL>
                          <a:noFill/>
                        </a:lnL>
                        <a:lnR>
                          <a:noFill/>
                        </a:lnR>
                        <a:lnT>
                          <a:noFill/>
                        </a:lnT>
                        <a:lnB>
                          <a:noFill/>
                        </a:lnB>
                        <a:noFill/>
                      </a:tcPr>
                    </a:tc>
                    <a:tc>
                      <a:txBody>
                        <a:bodyPr/>
                        <a:lstStyle/>
                        <a:p>
                          <a:endParaRPr lang="en-US"/>
                        </a:p>
                      </a:txBody>
                      <a:tcPr marL="51252" marR="51252" marT="25626" marB="25626" anchor="ctr">
                        <a:lnL>
                          <a:noFill/>
                        </a:lnL>
                        <a:lnR>
                          <a:noFill/>
                        </a:lnR>
                        <a:lnT>
                          <a:noFill/>
                        </a:lnT>
                        <a:lnB>
                          <a:noFill/>
                        </a:lnB>
                        <a:blipFill>
                          <a:blip r:embed="rId23"/>
                          <a:stretch>
                            <a:fillRect l="-202128" t="-527586" r="-201064" b="-127586"/>
                          </a:stretch>
                        </a:blipFill>
                      </a:tcPr>
                    </a:tc>
                    <a:tc>
                      <a:txBody>
                        <a:bodyPr/>
                        <a:lstStyle/>
                        <a:p>
                          <a:pPr rtl="0">
                            <a:buNone/>
                          </a:pPr>
                          <a:r>
                            <a:rPr lang="en-US" sz="1000">
                              <a:effectLst/>
                            </a:rPr>
                            <a:t>939.6</a:t>
                          </a:r>
                        </a:p>
                      </a:txBody>
                      <a:tcPr marL="51252" marR="51252" marT="25626" marB="25626" anchor="ctr">
                        <a:lnL>
                          <a:noFill/>
                        </a:lnL>
                        <a:lnR>
                          <a:noFill/>
                        </a:lnR>
                        <a:lnT>
                          <a:noFill/>
                        </a:lnT>
                        <a:lnB>
                          <a:noFill/>
                        </a:lnB>
                        <a:noFill/>
                      </a:tcPr>
                    </a:tc>
                    <a:tc>
                      <a:txBody>
                        <a:bodyPr/>
                        <a:lstStyle/>
                        <a:p>
                          <a:pPr rtl="0">
                            <a:buNone/>
                          </a:pPr>
                          <a:r>
                            <a:rPr lang="en-US" sz="1000">
                              <a:effectLst/>
                            </a:rPr>
                            <a:t>885.7 seconds</a:t>
                          </a:r>
                        </a:p>
                      </a:txBody>
                      <a:tcPr marL="51252" marR="51252" marT="25626" marB="25626" anchor="ctr">
                        <a:lnL>
                          <a:noFill/>
                        </a:lnL>
                        <a:lnR>
                          <a:noFill/>
                        </a:lnR>
                        <a:lnT>
                          <a:noFill/>
                        </a:lnT>
                        <a:lnB>
                          <a:noFill/>
                        </a:lnB>
                        <a:noFill/>
                      </a:tcPr>
                    </a:tc>
                    <a:extLst>
                      <a:ext uri="{0D108BD9-81ED-4DB2-BD59-A6C34878D82A}">
                        <a16:rowId xmlns:a16="http://schemas.microsoft.com/office/drawing/2014/main" val="2001964409"/>
                      </a:ext>
                    </a:extLst>
                  </a:tr>
                  <a:tr h="207596">
                    <a:tc rowSpan="2">
                      <a:txBody>
                        <a:bodyPr/>
                        <a:lstStyle/>
                        <a:p>
                          <a:pPr rtl="0">
                            <a:buNone/>
                          </a:pPr>
                          <a:r>
                            <a:rPr lang="en-US" sz="1000">
                              <a:effectLst/>
                            </a:rPr>
                            <a:t>Boson</a:t>
                          </a:r>
                        </a:p>
                      </a:txBody>
                      <a:tcPr marL="51252" marR="51252" marT="25626" marB="25626" anchor="ctr">
                        <a:lnL>
                          <a:noFill/>
                        </a:lnL>
                        <a:lnR>
                          <a:noFill/>
                        </a:lnR>
                        <a:lnT>
                          <a:noFill/>
                        </a:lnT>
                        <a:lnB>
                          <a:noFill/>
                        </a:lnB>
                        <a:noFill/>
                      </a:tcPr>
                    </a:tc>
                    <a:tc>
                      <a:txBody>
                        <a:bodyPr/>
                        <a:lstStyle/>
                        <a:p>
                          <a:pPr rtl="0">
                            <a:buNone/>
                          </a:pPr>
                          <a:r>
                            <a:rPr lang="en-US" sz="1000" u="none" strike="noStrike">
                              <a:effectLst/>
                              <a:hlinkClick r:id="rId33" tooltip="W and Z bosons"/>
                            </a:rPr>
                            <a:t>W boson</a:t>
                          </a:r>
                          <a:endParaRPr lang="en-US" sz="1000">
                            <a:effectLst/>
                          </a:endParaRPr>
                        </a:p>
                      </a:txBody>
                      <a:tcPr marL="51252" marR="51252" marT="25626" marB="25626" anchor="ctr">
                        <a:lnL>
                          <a:noFill/>
                        </a:lnL>
                        <a:lnR>
                          <a:noFill/>
                        </a:lnR>
                        <a:lnT>
                          <a:noFill/>
                        </a:lnT>
                        <a:lnB>
                          <a:noFill/>
                        </a:lnB>
                        <a:noFill/>
                      </a:tcPr>
                    </a:tc>
                    <a:tc>
                      <a:txBody>
                        <a:bodyPr/>
                        <a:lstStyle/>
                        <a:p>
                          <a:endParaRPr lang="en-US"/>
                        </a:p>
                      </a:txBody>
                      <a:tcPr marL="51252" marR="51252" marT="25626" marB="25626" anchor="ctr">
                        <a:lnL>
                          <a:noFill/>
                        </a:lnL>
                        <a:lnR>
                          <a:noFill/>
                        </a:lnR>
                        <a:lnT>
                          <a:noFill/>
                        </a:lnT>
                        <a:lnB>
                          <a:noFill/>
                        </a:lnB>
                        <a:blipFill>
                          <a:blip r:embed="rId23"/>
                          <a:stretch>
                            <a:fillRect l="-202128" t="-1070588" r="-201064" b="-117647"/>
                          </a:stretch>
                        </a:blipFill>
                      </a:tcPr>
                    </a:tc>
                    <a:tc>
                      <a:txBody>
                        <a:bodyPr/>
                        <a:lstStyle/>
                        <a:p>
                          <a:pPr rtl="0">
                            <a:buNone/>
                          </a:pPr>
                          <a:r>
                            <a:rPr lang="en-US" sz="1000">
                              <a:effectLst/>
                            </a:rPr>
                            <a:t>80400</a:t>
                          </a:r>
                        </a:p>
                      </a:txBody>
                      <a:tcPr marL="51252" marR="51252" marT="25626" marB="25626" anchor="ctr">
                        <a:lnL>
                          <a:noFill/>
                        </a:lnL>
                        <a:lnR>
                          <a:noFill/>
                        </a:lnR>
                        <a:lnT>
                          <a:noFill/>
                        </a:lnT>
                        <a:lnB>
                          <a:noFill/>
                        </a:lnB>
                        <a:noFill/>
                      </a:tcPr>
                    </a:tc>
                    <a:tc>
                      <a:txBody>
                        <a:bodyPr/>
                        <a:lstStyle/>
                        <a:p>
                          <a:pPr rtl="0">
                            <a:buNone/>
                          </a:pPr>
                          <a:r>
                            <a:rPr lang="en-US" sz="1000">
                              <a:effectLst/>
                            </a:rPr>
                            <a:t>10</a:t>
                          </a:r>
                          <a:r>
                            <a:rPr lang="en-US" sz="1000" baseline="30000">
                              <a:effectLst/>
                            </a:rPr>
                            <a:t>−26</a:t>
                          </a:r>
                          <a:r>
                            <a:rPr lang="en-US" sz="1000">
                              <a:effectLst/>
                            </a:rPr>
                            <a:t> seconds</a:t>
                          </a:r>
                        </a:p>
                      </a:txBody>
                      <a:tcPr marL="51252" marR="51252" marT="25626" marB="25626" anchor="ctr">
                        <a:lnL>
                          <a:noFill/>
                        </a:lnL>
                        <a:lnR>
                          <a:noFill/>
                        </a:lnR>
                        <a:lnT>
                          <a:noFill/>
                        </a:lnT>
                        <a:lnB>
                          <a:noFill/>
                        </a:lnB>
                        <a:noFill/>
                      </a:tcPr>
                    </a:tc>
                    <a:extLst>
                      <a:ext uri="{0D108BD9-81ED-4DB2-BD59-A6C34878D82A}">
                        <a16:rowId xmlns:a16="http://schemas.microsoft.com/office/drawing/2014/main" val="2177283448"/>
                      </a:ext>
                    </a:extLst>
                  </a:tr>
                  <a:tr h="207596">
                    <a:tc vMerge="1">
                      <a:txBody>
                        <a:bodyPr/>
                        <a:lstStyle/>
                        <a:p>
                          <a:endParaRPr lang="en-US"/>
                        </a:p>
                      </a:txBody>
                      <a:tcPr/>
                    </a:tc>
                    <a:tc>
                      <a:txBody>
                        <a:bodyPr/>
                        <a:lstStyle/>
                        <a:p>
                          <a:pPr rtl="0">
                            <a:buNone/>
                          </a:pPr>
                          <a:r>
                            <a:rPr lang="en-US" sz="1000" u="none" strike="noStrike">
                              <a:effectLst/>
                              <a:hlinkClick r:id="rId33" tooltip="W and Z bosons"/>
                            </a:rPr>
                            <a:t>Z boson</a:t>
                          </a:r>
                          <a:endParaRPr lang="en-US" sz="1000">
                            <a:effectLst/>
                          </a:endParaRPr>
                        </a:p>
                      </a:txBody>
                      <a:tcPr marL="51252" marR="51252" marT="25626" marB="25626" anchor="ctr">
                        <a:lnL>
                          <a:noFill/>
                        </a:lnL>
                        <a:lnR>
                          <a:noFill/>
                        </a:lnR>
                        <a:lnT>
                          <a:noFill/>
                        </a:lnT>
                        <a:lnB>
                          <a:noFill/>
                        </a:lnB>
                        <a:noFill/>
                      </a:tcPr>
                    </a:tc>
                    <a:tc>
                      <a:txBody>
                        <a:bodyPr/>
                        <a:lstStyle/>
                        <a:p>
                          <a:endParaRPr lang="en-US"/>
                        </a:p>
                      </a:txBody>
                      <a:tcPr marL="51252" marR="51252" marT="25626" marB="25626" anchor="ctr">
                        <a:lnL>
                          <a:noFill/>
                        </a:lnL>
                        <a:lnR>
                          <a:noFill/>
                        </a:lnR>
                        <a:lnT>
                          <a:noFill/>
                        </a:lnT>
                        <a:lnB>
                          <a:noFill/>
                        </a:lnB>
                        <a:blipFill>
                          <a:blip r:embed="rId23"/>
                          <a:stretch>
                            <a:fillRect l="-202128" t="-1243750" r="-201064" b="-25000"/>
                          </a:stretch>
                        </a:blipFill>
                      </a:tcPr>
                    </a:tc>
                    <a:tc>
                      <a:txBody>
                        <a:bodyPr/>
                        <a:lstStyle/>
                        <a:p>
                          <a:pPr rtl="0">
                            <a:buNone/>
                          </a:pPr>
                          <a:r>
                            <a:rPr lang="en-US" sz="1000">
                              <a:effectLst/>
                            </a:rPr>
                            <a:t>91000</a:t>
                          </a:r>
                        </a:p>
                      </a:txBody>
                      <a:tcPr marL="51252" marR="51252" marT="25626" marB="25626" anchor="ctr">
                        <a:lnL>
                          <a:noFill/>
                        </a:lnL>
                        <a:lnR>
                          <a:noFill/>
                        </a:lnR>
                        <a:lnT>
                          <a:noFill/>
                        </a:lnT>
                        <a:lnB>
                          <a:noFill/>
                        </a:lnB>
                        <a:noFill/>
                      </a:tcPr>
                    </a:tc>
                    <a:tc>
                      <a:txBody>
                        <a:bodyPr/>
                        <a:lstStyle/>
                        <a:p>
                          <a:pPr rtl="0">
                            <a:buNone/>
                          </a:pPr>
                          <a:r>
                            <a:rPr lang="en-US" sz="1000" dirty="0">
                              <a:effectLst/>
                            </a:rPr>
                            <a:t>10</a:t>
                          </a:r>
                          <a:r>
                            <a:rPr lang="en-US" sz="1000" baseline="30000" dirty="0">
                              <a:effectLst/>
                            </a:rPr>
                            <a:t>−26</a:t>
                          </a:r>
                          <a:r>
                            <a:rPr lang="en-US" sz="1000" dirty="0">
                              <a:effectLst/>
                            </a:rPr>
                            <a:t> seconds</a:t>
                          </a:r>
                        </a:p>
                      </a:txBody>
                      <a:tcPr marL="51252" marR="51252" marT="25626" marB="25626" anchor="ctr">
                        <a:lnL>
                          <a:noFill/>
                        </a:lnL>
                        <a:lnR>
                          <a:noFill/>
                        </a:lnR>
                        <a:lnT>
                          <a:noFill/>
                        </a:lnT>
                        <a:lnB>
                          <a:noFill/>
                        </a:lnB>
                        <a:noFill/>
                      </a:tcPr>
                    </a:tc>
                    <a:extLst>
                      <a:ext uri="{0D108BD9-81ED-4DB2-BD59-A6C34878D82A}">
                        <a16:rowId xmlns:a16="http://schemas.microsoft.com/office/drawing/2014/main" val="2428504342"/>
                      </a:ext>
                    </a:extLst>
                  </a:tr>
                </a:tbl>
              </a:graphicData>
            </a:graphic>
          </p:graphicFrame>
        </mc:Fallback>
      </mc:AlternateContent>
      <p:sp>
        <p:nvSpPr>
          <p:cNvPr id="35" name="Right Arrow 34">
            <a:extLst>
              <a:ext uri="{FF2B5EF4-FFF2-40B4-BE49-F238E27FC236}">
                <a16:creationId xmlns:a16="http://schemas.microsoft.com/office/drawing/2014/main" id="{CAD38008-5D31-2E70-5B00-FA369413CCAF}"/>
              </a:ext>
            </a:extLst>
          </p:cNvPr>
          <p:cNvSpPr/>
          <p:nvPr/>
        </p:nvSpPr>
        <p:spPr>
          <a:xfrm>
            <a:off x="4080867" y="2498386"/>
            <a:ext cx="806265"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24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7512877B-3C85-1D1D-684C-80FD5DD92E7B}"/>
              </a:ext>
            </a:extLst>
          </p:cNvPr>
          <p:cNvSpPr/>
          <p:nvPr/>
        </p:nvSpPr>
        <p:spPr>
          <a:xfrm>
            <a:off x="1163782" y="1089646"/>
            <a:ext cx="5050971" cy="558140"/>
          </a:xfrm>
          <a:prstGeom prst="roundRect">
            <a:avLst/>
          </a:prstGeom>
          <a:solidFill>
            <a:schemeClr val="accent3">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3BEC6350-0F8A-F271-A9AA-AA864175427D}"/>
              </a:ext>
            </a:extLst>
          </p:cNvPr>
          <p:cNvSpPr txBox="1"/>
          <p:nvPr/>
        </p:nvSpPr>
        <p:spPr>
          <a:xfrm>
            <a:off x="4465122" y="130629"/>
            <a:ext cx="1871025"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Example</a:t>
            </a:r>
          </a:p>
        </p:txBody>
      </p:sp>
      <p:sp>
        <p:nvSpPr>
          <p:cNvPr id="4" name="TextBox 3">
            <a:extLst>
              <a:ext uri="{FF2B5EF4-FFF2-40B4-BE49-F238E27FC236}">
                <a16:creationId xmlns:a16="http://schemas.microsoft.com/office/drawing/2014/main" id="{EBF42344-9552-089D-4914-E4546C144961}"/>
              </a:ext>
            </a:extLst>
          </p:cNvPr>
          <p:cNvSpPr txBox="1"/>
          <p:nvPr/>
        </p:nvSpPr>
        <p:spPr>
          <a:xfrm>
            <a:off x="1163782" y="1175657"/>
            <a:ext cx="4895956" cy="369332"/>
          </a:xfrm>
          <a:prstGeom prst="rect">
            <a:avLst/>
          </a:prstGeom>
          <a:solidFill>
            <a:schemeClr val="accent3">
              <a:lumMod val="75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dirty="0">
                <a:solidFill>
                  <a:schemeClr val="bg1">
                    <a:lumMod val="95000"/>
                  </a:schemeClr>
                </a:solidFill>
              </a:rPr>
              <a:t>Which of these two decays occurs more rapidly?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CB787C-0364-07AD-6AAE-3F3DC5B782DA}"/>
                  </a:ext>
                </a:extLst>
              </p:cNvPr>
              <p:cNvSpPr txBox="1"/>
              <p:nvPr/>
            </p:nvSpPr>
            <p:spPr>
              <a:xfrm>
                <a:off x="1163782" y="2230470"/>
                <a:ext cx="3032112" cy="584775"/>
              </a:xfrm>
              <a:prstGeom prst="rect">
                <a:avLst/>
              </a:prstGeom>
              <a:noFill/>
            </p:spPr>
            <p:txBody>
              <a:bodyPr wrap="none" rtlCol="0">
                <a:spAutoFit/>
              </a:bodyPr>
              <a:lstStyle/>
              <a:p>
                <a:r>
                  <a:rPr lang="en-US" sz="3200" b="0" dirty="0"/>
                  <a:t>1.   </a:t>
                </a:r>
                <a14:m>
                  <m:oMath xmlns:m="http://schemas.openxmlformats.org/officeDocument/2006/math">
                    <m:sSup>
                      <m:sSupPr>
                        <m:ctrlPr>
                          <a:rPr lang="en-US" sz="3200" b="0" i="1" smtClean="0">
                            <a:latin typeface="Cambria Math" panose="02040503050406030204" pitchFamily="18" charset="0"/>
                          </a:rPr>
                        </m:ctrlPr>
                      </m:sSupPr>
                      <m:e>
                        <m:r>
                          <m:rPr>
                            <m:sty m:val="p"/>
                          </m:rPr>
                          <a:rPr lang="en-US" sz="3200" b="0" i="0" smtClean="0">
                            <a:latin typeface="Cambria Math" panose="02040503050406030204" pitchFamily="18" charset="0"/>
                          </a:rPr>
                          <m:t>Σ</m:t>
                        </m:r>
                      </m:e>
                      <m:sup>
                        <m:r>
                          <a:rPr lang="en-US" sz="3200" b="0" i="1" smtClean="0">
                            <a:latin typeface="Cambria Math" panose="02040503050406030204" pitchFamily="18" charset="0"/>
                          </a:rPr>
                          <m:t>+</m:t>
                        </m:r>
                      </m:sup>
                    </m:sSup>
                    <m:r>
                      <a:rPr lang="en-US" sz="3200" b="0" i="1" smtClean="0">
                        <a:latin typeface="Cambria Math" panose="02040503050406030204" pitchFamily="18" charset="0"/>
                      </a:rPr>
                      <m:t>→</m:t>
                    </m:r>
                    <m:r>
                      <a:rPr lang="en-US" sz="3200" b="0" i="1" smtClean="0">
                        <a:latin typeface="Cambria Math" panose="02040503050406030204" pitchFamily="18" charset="0"/>
                      </a:rPr>
                      <m:t>𝑝</m:t>
                    </m:r>
                    <m:r>
                      <a:rPr lang="en-US" sz="3200" b="0" i="1" smtClean="0">
                        <a:latin typeface="Cambria Math" panose="02040503050406030204" pitchFamily="18" charset="0"/>
                      </a:rPr>
                      <m:t> </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𝑒</m:t>
                        </m:r>
                      </m:e>
                      <m:sup>
                        <m:r>
                          <a:rPr lang="en-US" sz="3200" b="0" i="1" smtClean="0">
                            <a:latin typeface="Cambria Math" panose="02040503050406030204" pitchFamily="18" charset="0"/>
                          </a:rPr>
                          <m:t>−</m:t>
                        </m:r>
                      </m:sup>
                    </m:sSup>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𝜈</m:t>
                        </m:r>
                      </m:e>
                      <m:sub>
                        <m:r>
                          <a:rPr lang="en-US" sz="3200" b="0" i="1" smtClean="0">
                            <a:latin typeface="Cambria Math" panose="02040503050406030204" pitchFamily="18" charset="0"/>
                          </a:rPr>
                          <m:t>𝑒</m:t>
                        </m:r>
                      </m:sub>
                    </m:sSub>
                  </m:oMath>
                </a14:m>
                <a:endParaRPr lang="en-US" sz="3200" dirty="0"/>
              </a:p>
            </p:txBody>
          </p:sp>
        </mc:Choice>
        <mc:Fallback xmlns="">
          <p:sp>
            <p:nvSpPr>
              <p:cNvPr id="6" name="TextBox 5">
                <a:extLst>
                  <a:ext uri="{FF2B5EF4-FFF2-40B4-BE49-F238E27FC236}">
                    <a16:creationId xmlns:a16="http://schemas.microsoft.com/office/drawing/2014/main" id="{3BCB787C-0364-07AD-6AAE-3F3DC5B782DA}"/>
                  </a:ext>
                </a:extLst>
              </p:cNvPr>
              <p:cNvSpPr txBox="1">
                <a:spLocks noRot="1" noChangeAspect="1" noMove="1" noResize="1" noEditPoints="1" noAdjustHandles="1" noChangeArrowheads="1" noChangeShapeType="1" noTextEdit="1"/>
              </p:cNvSpPr>
              <p:nvPr/>
            </p:nvSpPr>
            <p:spPr>
              <a:xfrm>
                <a:off x="1163782" y="2230470"/>
                <a:ext cx="3032112" cy="584775"/>
              </a:xfrm>
              <a:prstGeom prst="rect">
                <a:avLst/>
              </a:prstGeom>
              <a:blipFill>
                <a:blip r:embed="rId2"/>
                <a:stretch>
                  <a:fillRect l="-5000" t="-12766" b="-34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6222BB2-7799-8E51-6318-BD3616C26A25}"/>
                  </a:ext>
                </a:extLst>
              </p:cNvPr>
              <p:cNvSpPr txBox="1"/>
              <p:nvPr/>
            </p:nvSpPr>
            <p:spPr>
              <a:xfrm>
                <a:off x="1163782" y="3982705"/>
                <a:ext cx="2752741" cy="584775"/>
              </a:xfrm>
              <a:prstGeom prst="rect">
                <a:avLst/>
              </a:prstGeom>
              <a:noFill/>
            </p:spPr>
            <p:txBody>
              <a:bodyPr wrap="none" rtlCol="0">
                <a:spAutoFit/>
              </a:bodyPr>
              <a:lstStyle/>
              <a:p>
                <a:r>
                  <a:rPr lang="en-US" sz="3200" dirty="0"/>
                  <a:t>2.    </a:t>
                </a:r>
                <a14:m>
                  <m:oMath xmlns:m="http://schemas.openxmlformats.org/officeDocument/2006/math">
                    <m:sSup>
                      <m:sSupPr>
                        <m:ctrlPr>
                          <a:rPr lang="en-US" sz="3200" b="0" i="1" smtClean="0">
                            <a:latin typeface="Cambria Math" panose="02040503050406030204" pitchFamily="18" charset="0"/>
                          </a:rPr>
                        </m:ctrlPr>
                      </m:sSupPr>
                      <m:e>
                        <m:r>
                          <m:rPr>
                            <m:sty m:val="p"/>
                          </m:rPr>
                          <a:rPr lang="en-US" sz="3200" b="0" i="0" smtClean="0">
                            <a:latin typeface="Cambria Math" panose="02040503050406030204" pitchFamily="18" charset="0"/>
                          </a:rPr>
                          <m:t>Σ</m:t>
                        </m:r>
                      </m:e>
                      <m:sup>
                        <m:r>
                          <a:rPr lang="en-US" sz="3200" b="0" i="1" smtClean="0">
                            <a:latin typeface="Cambria Math" panose="02040503050406030204" pitchFamily="18" charset="0"/>
                          </a:rPr>
                          <m:t>+</m:t>
                        </m:r>
                      </m:sup>
                    </m:sSup>
                    <m:r>
                      <a:rPr lang="en-US" sz="3200" b="0" i="1" smtClean="0">
                        <a:latin typeface="Cambria Math" panose="02040503050406030204" pitchFamily="18" charset="0"/>
                      </a:rPr>
                      <m:t>→</m:t>
                    </m:r>
                    <m:r>
                      <a:rPr lang="en-US" sz="3200" b="0" i="1" smtClean="0">
                        <a:latin typeface="Cambria Math" panose="02040503050406030204" pitchFamily="18" charset="0"/>
                      </a:rPr>
                      <m:t>𝑝</m:t>
                    </m:r>
                    <m:r>
                      <a:rPr lang="en-US" sz="3200" b="0" i="1" smtClean="0">
                        <a:latin typeface="Cambria Math" panose="02040503050406030204" pitchFamily="18" charset="0"/>
                      </a:rPr>
                      <m:t> </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𝜋</m:t>
                        </m:r>
                      </m:e>
                      <m:sup>
                        <m:r>
                          <a:rPr lang="en-US" sz="3200" b="0" i="1" smtClean="0">
                            <a:latin typeface="Cambria Math" panose="02040503050406030204" pitchFamily="18" charset="0"/>
                          </a:rPr>
                          <m:t>0</m:t>
                        </m:r>
                      </m:sup>
                    </m:sSup>
                  </m:oMath>
                </a14:m>
                <a:endParaRPr lang="en-US" sz="3200" dirty="0"/>
              </a:p>
            </p:txBody>
          </p:sp>
        </mc:Choice>
        <mc:Fallback xmlns="">
          <p:sp>
            <p:nvSpPr>
              <p:cNvPr id="8" name="TextBox 7">
                <a:extLst>
                  <a:ext uri="{FF2B5EF4-FFF2-40B4-BE49-F238E27FC236}">
                    <a16:creationId xmlns:a16="http://schemas.microsoft.com/office/drawing/2014/main" id="{86222BB2-7799-8E51-6318-BD3616C26A25}"/>
                  </a:ext>
                </a:extLst>
              </p:cNvPr>
              <p:cNvSpPr txBox="1">
                <a:spLocks noRot="1" noChangeAspect="1" noMove="1" noResize="1" noEditPoints="1" noAdjustHandles="1" noChangeArrowheads="1" noChangeShapeType="1" noTextEdit="1"/>
              </p:cNvSpPr>
              <p:nvPr/>
            </p:nvSpPr>
            <p:spPr>
              <a:xfrm>
                <a:off x="1163782" y="3982705"/>
                <a:ext cx="2752741" cy="584775"/>
              </a:xfrm>
              <a:prstGeom prst="rect">
                <a:avLst/>
              </a:prstGeom>
              <a:blipFill>
                <a:blip r:embed="rId3"/>
                <a:stretch>
                  <a:fillRect l="-5505" t="-12766" b="-34043"/>
                </a:stretch>
              </a:blipFill>
            </p:spPr>
            <p:txBody>
              <a:bodyPr/>
              <a:lstStyle/>
              <a:p>
                <a:r>
                  <a:rPr lang="en-US">
                    <a:noFill/>
                  </a:rPr>
                  <a:t> </a:t>
                </a:r>
              </a:p>
            </p:txBody>
          </p:sp>
        </mc:Fallback>
      </mc:AlternateContent>
    </p:spTree>
    <p:extLst>
      <p:ext uri="{BB962C8B-B14F-4D97-AF65-F5344CB8AC3E}">
        <p14:creationId xmlns:p14="http://schemas.microsoft.com/office/powerpoint/2010/main" val="3030662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E90730-E267-1492-8D8C-5807472F78EA}"/>
              </a:ext>
            </a:extLst>
          </p:cNvPr>
          <p:cNvSpPr txBox="1"/>
          <p:nvPr/>
        </p:nvSpPr>
        <p:spPr>
          <a:xfrm>
            <a:off x="3474128" y="169334"/>
            <a:ext cx="524374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Decays and Conservation Laws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903216C-664B-DB9B-269D-9A78B27DC17D}"/>
                  </a:ext>
                </a:extLst>
              </p:cNvPr>
              <p:cNvSpPr txBox="1"/>
              <p:nvPr/>
            </p:nvSpPr>
            <p:spPr>
              <a:xfrm>
                <a:off x="609600" y="1168400"/>
                <a:ext cx="10217734" cy="4953151"/>
              </a:xfrm>
              <a:prstGeom prst="rect">
                <a:avLst/>
              </a:prstGeom>
              <a:noFill/>
            </p:spPr>
            <p:txBody>
              <a:bodyPr wrap="none" rtlCol="0">
                <a:spAutoFit/>
              </a:bodyPr>
              <a:lstStyle/>
              <a:p>
                <a:r>
                  <a:rPr lang="en-US" sz="2400" dirty="0"/>
                  <a:t>Conservation of  .  .  .</a:t>
                </a:r>
              </a:p>
              <a:p>
                <a:endParaRPr lang="en-US" sz="2400" dirty="0"/>
              </a:p>
              <a:p>
                <a:pPr marL="342900" indent="-342900">
                  <a:buAutoNum type="arabicPeriod"/>
                </a:pPr>
                <a:r>
                  <a:rPr lang="en-US" sz="2400" dirty="0"/>
                  <a:t>Charge   		Always</a:t>
                </a:r>
              </a:p>
              <a:p>
                <a:pPr marL="342900" indent="-342900">
                  <a:buAutoNum type="arabicPeriod"/>
                </a:pPr>
                <a:endParaRPr lang="en-US" sz="2400" dirty="0"/>
              </a:p>
              <a:p>
                <a:pPr marL="342900" indent="-342900">
                  <a:buAutoNum type="arabicPeriod"/>
                </a:pPr>
                <a:r>
                  <a:rPr lang="en-US" sz="2400" dirty="0"/>
                  <a:t>Color		Changes in strong interactions.   </a:t>
                </a:r>
              </a:p>
              <a:p>
                <a:pPr marL="342900" indent="-342900">
                  <a:buAutoNum type="arabicPeriod"/>
                </a:pPr>
                <a:endParaRPr lang="en-US" sz="2400" dirty="0"/>
              </a:p>
              <a:p>
                <a:pPr marL="342900" indent="-342900">
                  <a:buAutoNum type="arabicPeriod"/>
                </a:pPr>
                <a:r>
                  <a:rPr lang="en-US" sz="2400" dirty="0"/>
                  <a:t>Baryon number	# of baryons is always conserved.    B =</a:t>
                </a:r>
                <a14:m>
                  <m:oMath xmlns:m="http://schemas.openxmlformats.org/officeDocument/2006/math">
                    <m:f>
                      <m:fPr>
                        <m:type m:val="skw"/>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3</m:t>
                        </m:r>
                      </m:den>
                    </m:f>
                  </m:oMath>
                </a14:m>
                <a:endParaRPr lang="en-US" sz="2400" dirty="0"/>
              </a:p>
              <a:p>
                <a:pPr marL="342900" indent="-342900">
                  <a:buAutoNum type="arabicPeriod"/>
                </a:pPr>
                <a:endParaRPr lang="en-US" sz="2400" dirty="0"/>
              </a:p>
              <a:p>
                <a:pPr marL="342900" indent="-342900">
                  <a:buAutoNum type="arabicPeriod"/>
                </a:pPr>
                <a:r>
                  <a:rPr lang="en-US" sz="2400" dirty="0"/>
                  <a:t>Lepton number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𝑒</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𝜇</m:t>
                        </m:r>
                      </m:sub>
                    </m:sSub>
                    <m:r>
                      <a:rPr lang="en-US" sz="2400" b="0" i="1" smtClean="0">
                        <a:latin typeface="Cambria Math" panose="02040503050406030204" pitchFamily="18" charset="0"/>
                      </a:rPr>
                      <m:t>,  </m:t>
                    </m:r>
                  </m:oMath>
                </a14:m>
                <a:r>
                  <a:rPr lang="en-US" sz="2400" dirty="0"/>
                  <a:t>and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𝜏</m:t>
                        </m:r>
                      </m:sub>
                    </m:sSub>
                    <m:r>
                      <a:rPr lang="en-US" sz="2400" b="0" i="1" smtClean="0">
                        <a:latin typeface="Cambria Math" panose="02040503050406030204" pitchFamily="18" charset="0"/>
                      </a:rPr>
                      <m:t> </m:t>
                    </m:r>
                  </m:oMath>
                </a14:m>
                <a:r>
                  <a:rPr lang="en-US" sz="2400" dirty="0"/>
                  <a:t> are always conserved.      </a:t>
                </a:r>
                <a:br>
                  <a:rPr lang="en-US" sz="2400" dirty="0"/>
                </a:br>
                <a:r>
                  <a:rPr lang="en-US" sz="2400" dirty="0"/>
                  <a:t>						 </a:t>
                </a:r>
                <a14:m>
                  <m:oMath xmlns:m="http://schemas.openxmlformats.org/officeDocument/2006/math">
                    <m:r>
                      <a:rPr lang="en-US" sz="2400" b="0" i="1" smtClean="0">
                        <a:latin typeface="Cambria Math" panose="02040503050406030204" pitchFamily="18" charset="0"/>
                      </a:rPr>
                      <m:t>𝜈</m:t>
                    </m:r>
                    <m:r>
                      <a:rPr lang="en-US" sz="2400" b="0" i="1" smtClean="0">
                        <a:latin typeface="Cambria Math" panose="02040503050406030204" pitchFamily="18" charset="0"/>
                      </a:rPr>
                      <m:t> </m:t>
                    </m:r>
                  </m:oMath>
                </a14:m>
                <a:r>
                  <a:rPr lang="en-US" sz="2400" dirty="0"/>
                  <a:t>oscillations  (</a:t>
                </a:r>
                <a14:m>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𝜈</m:t>
                        </m:r>
                      </m:e>
                      <m:sub>
                        <m:r>
                          <a:rPr lang="en-US" sz="2400" b="0" i="1" smtClean="0">
                            <a:latin typeface="Cambria Math" panose="02040503050406030204" pitchFamily="18" charset="0"/>
                          </a:rPr>
                          <m:t>𝜇</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𝜈</m:t>
                        </m:r>
                      </m:e>
                      <m:sub>
                        <m:r>
                          <a:rPr lang="en-US" sz="2400" b="0" i="1" smtClean="0">
                            <a:latin typeface="Cambria Math" panose="02040503050406030204" pitchFamily="18" charset="0"/>
                          </a:rPr>
                          <m:t>𝑒</m:t>
                        </m:r>
                      </m:sub>
                    </m:sSub>
                    <m:r>
                      <a:rPr lang="en-US" sz="2400" b="0" i="1" smtClean="0">
                        <a:latin typeface="Cambria Math" panose="02040503050406030204" pitchFamily="18" charset="0"/>
                      </a:rPr>
                      <m:t>  </m:t>
                    </m:r>
                  </m:oMath>
                </a14:m>
                <a:r>
                  <a:rPr lang="en-US" sz="2400" dirty="0"/>
                  <a:t>)  BSM</a:t>
                </a:r>
              </a:p>
              <a:p>
                <a:pPr marL="342900" indent="-342900">
                  <a:buAutoNum type="arabicPeriod"/>
                </a:pPr>
                <a:endParaRPr lang="en-US" sz="2400" dirty="0"/>
              </a:p>
              <a:p>
                <a:pPr marL="342900" indent="-342900">
                  <a:buAutoNum type="arabicPeriod"/>
                </a:pPr>
                <a:r>
                  <a:rPr lang="en-US" sz="2400" dirty="0"/>
                  <a:t>Flavor		Can change in weak interactions.   </a:t>
                </a:r>
                <a:br>
                  <a:rPr lang="en-US" sz="2400" dirty="0"/>
                </a:br>
                <a:r>
                  <a:rPr lang="en-US" sz="2400" dirty="0"/>
                  <a:t>			It’s conserved in all other interactions</a:t>
                </a:r>
              </a:p>
            </p:txBody>
          </p:sp>
        </mc:Choice>
        <mc:Fallback xmlns="">
          <p:sp>
            <p:nvSpPr>
              <p:cNvPr id="4" name="TextBox 3">
                <a:extLst>
                  <a:ext uri="{FF2B5EF4-FFF2-40B4-BE49-F238E27FC236}">
                    <a16:creationId xmlns:a16="http://schemas.microsoft.com/office/drawing/2014/main" id="{D903216C-664B-DB9B-269D-9A78B27DC17D}"/>
                  </a:ext>
                </a:extLst>
              </p:cNvPr>
              <p:cNvSpPr txBox="1">
                <a:spLocks noRot="1" noChangeAspect="1" noMove="1" noResize="1" noEditPoints="1" noAdjustHandles="1" noChangeArrowheads="1" noChangeShapeType="1" noTextEdit="1"/>
              </p:cNvSpPr>
              <p:nvPr/>
            </p:nvSpPr>
            <p:spPr>
              <a:xfrm>
                <a:off x="609600" y="1168400"/>
                <a:ext cx="10217734" cy="4953151"/>
              </a:xfrm>
              <a:prstGeom prst="rect">
                <a:avLst/>
              </a:prstGeom>
              <a:blipFill>
                <a:blip r:embed="rId2"/>
                <a:stretch>
                  <a:fillRect l="-994" t="-1026" b="-2051"/>
                </a:stretch>
              </a:blipFill>
            </p:spPr>
            <p:txBody>
              <a:bodyPr/>
              <a:lstStyle/>
              <a:p>
                <a:r>
                  <a:rPr lang="en-US">
                    <a:noFill/>
                  </a:rPr>
                  <a:t> </a:t>
                </a:r>
              </a:p>
            </p:txBody>
          </p:sp>
        </mc:Fallback>
      </mc:AlternateContent>
    </p:spTree>
    <p:extLst>
      <p:ext uri="{BB962C8B-B14F-4D97-AF65-F5344CB8AC3E}">
        <p14:creationId xmlns:p14="http://schemas.microsoft.com/office/powerpoint/2010/main" val="155314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4FD0-D1D0-2A27-A20C-5A96FF440362}"/>
              </a:ext>
            </a:extLst>
          </p:cNvPr>
          <p:cNvSpPr>
            <a:spLocks noGrp="1"/>
          </p:cNvSpPr>
          <p:nvPr>
            <p:ph type="title"/>
          </p:nvPr>
        </p:nvSpPr>
        <p:spPr>
          <a:xfrm>
            <a:off x="545652" y="937594"/>
            <a:ext cx="10691265" cy="720725"/>
          </a:xfrm>
        </p:spPr>
        <p:txBody>
          <a:bodyPr/>
          <a:lstStyle/>
          <a:p>
            <a:r>
              <a:rPr lang="en-US" dirty="0"/>
              <a:t>The Four Forces</a:t>
            </a:r>
          </a:p>
        </p:txBody>
      </p:sp>
      <p:sp>
        <p:nvSpPr>
          <p:cNvPr id="3" name="TextBox 2">
            <a:extLst>
              <a:ext uri="{FF2B5EF4-FFF2-40B4-BE49-F238E27FC236}">
                <a16:creationId xmlns:a16="http://schemas.microsoft.com/office/drawing/2014/main" id="{3E8C206E-20C2-3282-A841-4ECEF99B689A}"/>
              </a:ext>
            </a:extLst>
          </p:cNvPr>
          <p:cNvSpPr txBox="1"/>
          <p:nvPr/>
        </p:nvSpPr>
        <p:spPr>
          <a:xfrm>
            <a:off x="1565329" y="2138766"/>
            <a:ext cx="9714519" cy="430887"/>
          </a:xfrm>
          <a:prstGeom prst="rect">
            <a:avLst/>
          </a:prstGeom>
          <a:noFill/>
        </p:spPr>
        <p:txBody>
          <a:bodyPr wrap="none" rtlCol="0">
            <a:spAutoFit/>
          </a:bodyPr>
          <a:lstStyle/>
          <a:p>
            <a:r>
              <a:rPr lang="en-US" sz="2200" u="sng" cap="small" dirty="0">
                <a:latin typeface="Arial" panose="020B0604020202020204" pitchFamily="34" charset="0"/>
              </a:rPr>
              <a:t>Force		Relative Strength		Range			Mediator</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D820F36-AC8C-7344-2126-CEA8615E4B08}"/>
                  </a:ext>
                </a:extLst>
              </p:cNvPr>
              <p:cNvSpPr txBox="1"/>
              <p:nvPr/>
            </p:nvSpPr>
            <p:spPr>
              <a:xfrm>
                <a:off x="1611824" y="2960176"/>
                <a:ext cx="9562233" cy="2462213"/>
              </a:xfrm>
              <a:prstGeom prst="rect">
                <a:avLst/>
              </a:prstGeom>
              <a:noFill/>
            </p:spPr>
            <p:txBody>
              <a:bodyPr wrap="none" rtlCol="0">
                <a:spAutoFit/>
              </a:bodyPr>
              <a:lstStyle/>
              <a:p>
                <a:r>
                  <a:rPr lang="en-US" sz="2200" dirty="0">
                    <a:latin typeface="Arial" panose="020B0604020202020204" pitchFamily="34" charset="0"/>
                  </a:rPr>
                  <a:t>Strong			</a:t>
                </a:r>
                <a:r>
                  <a:rPr lang="en-US" sz="2200" dirty="0">
                    <a:latin typeface="Cambria Math" panose="02040503050406030204" pitchFamily="18" charset="0"/>
                    <a:ea typeface="Cambria Math" panose="02040503050406030204" pitchFamily="18" charset="0"/>
                  </a:rPr>
                  <a:t>1			~1 </a:t>
                </a:r>
                <a:r>
                  <a:rPr lang="en-US" sz="2200" dirty="0" err="1">
                    <a:latin typeface="Cambria Math" panose="02040503050406030204" pitchFamily="18" charset="0"/>
                    <a:ea typeface="Cambria Math" panose="02040503050406030204" pitchFamily="18" charset="0"/>
                  </a:rPr>
                  <a:t>fm</a:t>
                </a:r>
                <a:r>
                  <a:rPr lang="en-US" sz="2200" dirty="0">
                    <a:latin typeface="Arial" panose="020B0604020202020204" pitchFamily="34" charset="0"/>
                  </a:rPr>
                  <a:t>			gluon</a:t>
                </a:r>
              </a:p>
              <a:p>
                <a:endParaRPr lang="en-US" sz="2200" dirty="0">
                  <a:latin typeface="Arial" panose="020B0604020202020204" pitchFamily="34" charset="0"/>
                </a:endParaRPr>
              </a:p>
              <a:p>
                <a:r>
                  <a:rPr lang="en-US" sz="2200" dirty="0">
                    <a:latin typeface="Arial" panose="020B0604020202020204" pitchFamily="34" charset="0"/>
                  </a:rPr>
                  <a:t>Electromagnetic</a:t>
                </a:r>
                <a:r>
                  <a:rPr lang="en-US" dirty="0">
                    <a:latin typeface="Arial" panose="020B0604020202020204" pitchFamily="34" charset="0"/>
                  </a:rPr>
                  <a:t>	</a:t>
                </a:r>
                <a14:m>
                  <m:oMath xmlns:m="http://schemas.openxmlformats.org/officeDocument/2006/math">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10</m:t>
                        </m:r>
                      </m:e>
                      <m:sup>
                        <m:r>
                          <a:rPr lang="en-US" sz="2200" b="0" i="1" smtClean="0">
                            <a:latin typeface="Cambria Math" panose="02040503050406030204" pitchFamily="18" charset="0"/>
                          </a:rPr>
                          <m:t>−2</m:t>
                        </m:r>
                      </m:sup>
                    </m:sSup>
                  </m:oMath>
                </a14:m>
                <a:r>
                  <a:rPr lang="en-US" sz="2200" dirty="0">
                    <a:latin typeface="Arial" panose="020B0604020202020204" pitchFamily="34" charset="0"/>
                  </a:rPr>
                  <a:t>			</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oMath>
                </a14:m>
                <a:r>
                  <a:rPr lang="en-US" sz="2200" dirty="0">
                    <a:latin typeface="Arial" panose="020B0604020202020204" pitchFamily="34" charset="0"/>
                  </a:rPr>
                  <a:t>			photon</a:t>
                </a:r>
              </a:p>
              <a:p>
                <a:endParaRPr lang="en-US" sz="2200" dirty="0">
                  <a:latin typeface="Arial" panose="020B0604020202020204" pitchFamily="34" charset="0"/>
                </a:endParaRPr>
              </a:p>
              <a:p>
                <a:r>
                  <a:rPr lang="en-US" sz="2200" dirty="0">
                    <a:latin typeface="Arial" panose="020B0604020202020204" pitchFamily="34" charset="0"/>
                  </a:rPr>
                  <a:t>Weak			</a:t>
                </a:r>
                <a14:m>
                  <m:oMath xmlns:m="http://schemas.openxmlformats.org/officeDocument/2006/math">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10</m:t>
                        </m:r>
                      </m:e>
                      <m:sup>
                        <m:r>
                          <a:rPr lang="en-US" sz="2200" b="0" i="1" smtClean="0">
                            <a:latin typeface="Cambria Math" panose="02040503050406030204" pitchFamily="18" charset="0"/>
                          </a:rPr>
                          <m:t>−13</m:t>
                        </m:r>
                      </m:sup>
                    </m:sSup>
                  </m:oMath>
                </a14:m>
                <a:r>
                  <a:rPr lang="en-US" sz="2200" dirty="0">
                    <a:latin typeface="Arial" panose="020B0604020202020204" pitchFamily="34" charset="0"/>
                  </a:rPr>
                  <a:t>	*		~</a:t>
                </a:r>
                <a14:m>
                  <m:oMath xmlns:m="http://schemas.openxmlformats.org/officeDocument/2006/math">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10</m:t>
                        </m:r>
                      </m:e>
                      <m:sup>
                        <m:r>
                          <a:rPr lang="en-US" sz="2200" b="0" i="1" smtClean="0">
                            <a:latin typeface="Cambria Math" panose="02040503050406030204" pitchFamily="18" charset="0"/>
                          </a:rPr>
                          <m:t>−3</m:t>
                        </m:r>
                      </m:sup>
                    </m:sSup>
                  </m:oMath>
                </a14:m>
                <a:r>
                  <a:rPr lang="en-US" sz="2200" dirty="0">
                    <a:latin typeface="Arial" panose="020B0604020202020204" pitchFamily="34" charset="0"/>
                  </a:rPr>
                  <a:t> </a:t>
                </a:r>
                <a:r>
                  <a:rPr lang="en-US" sz="2200" dirty="0">
                    <a:latin typeface="Cambria Math" panose="02040503050406030204" pitchFamily="18" charset="0"/>
                    <a:ea typeface="Cambria Math" panose="02040503050406030204" pitchFamily="18" charset="0"/>
                  </a:rPr>
                  <a:t>fm</a:t>
                </a:r>
                <a:r>
                  <a:rPr lang="en-US" sz="2200" dirty="0">
                    <a:latin typeface="Arial" panose="020B0604020202020204" pitchFamily="34" charset="0"/>
                  </a:rPr>
                  <a:t>		W and Z</a:t>
                </a:r>
              </a:p>
              <a:p>
                <a:endParaRPr lang="en-US" sz="2200" dirty="0">
                  <a:latin typeface="Arial" panose="020B0604020202020204" pitchFamily="34" charset="0"/>
                </a:endParaRPr>
              </a:p>
              <a:p>
                <a:r>
                  <a:rPr lang="en-US" sz="2200" dirty="0">
                    <a:latin typeface="Arial" panose="020B0604020202020204" pitchFamily="34" charset="0"/>
                  </a:rPr>
                  <a:t>Gravitational		</a:t>
                </a:r>
                <a14:m>
                  <m:oMath xmlns:m="http://schemas.openxmlformats.org/officeDocument/2006/math">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10</m:t>
                        </m:r>
                      </m:e>
                      <m:sup>
                        <m:r>
                          <a:rPr lang="en-US" sz="2200" b="0" i="1" smtClean="0">
                            <a:latin typeface="Cambria Math" panose="02040503050406030204" pitchFamily="18" charset="0"/>
                          </a:rPr>
                          <m:t>−42</m:t>
                        </m:r>
                      </m:sup>
                    </m:sSup>
                  </m:oMath>
                </a14:m>
                <a:r>
                  <a:rPr lang="en-US" sz="2200" dirty="0">
                    <a:latin typeface="Arial" panose="020B0604020202020204" pitchFamily="34" charset="0"/>
                  </a:rPr>
                  <a:t>			</a:t>
                </a:r>
                <a:r>
                  <a:rPr lang="en-US" sz="2200" dirty="0">
                    <a:ea typeface="Cambria Math" panose="02040503050406030204" pitchFamily="18" charset="0"/>
                  </a:rPr>
                  <a:t>    </a:t>
                </a:r>
                <a14:m>
                  <m:oMath xmlns:m="http://schemas.openxmlformats.org/officeDocument/2006/math">
                    <m:r>
                      <a:rPr lang="en-US" sz="2200" i="1" smtClean="0">
                        <a:latin typeface="Cambria Math" panose="02040503050406030204" pitchFamily="18" charset="0"/>
                        <a:ea typeface="Cambria Math" panose="02040503050406030204" pitchFamily="18" charset="0"/>
                      </a:rPr>
                      <m:t>∞</m:t>
                    </m:r>
                  </m:oMath>
                </a14:m>
                <a:r>
                  <a:rPr lang="en-US" sz="2200" dirty="0">
                    <a:latin typeface="Arial" panose="020B0604020202020204" pitchFamily="34" charset="0"/>
                  </a:rPr>
                  <a:t>			Graviton</a:t>
                </a:r>
              </a:p>
            </p:txBody>
          </p:sp>
        </mc:Choice>
        <mc:Fallback xmlns="">
          <p:sp>
            <p:nvSpPr>
              <p:cNvPr id="4" name="TextBox 3">
                <a:extLst>
                  <a:ext uri="{FF2B5EF4-FFF2-40B4-BE49-F238E27FC236}">
                    <a16:creationId xmlns:a16="http://schemas.microsoft.com/office/drawing/2014/main" id="{9D820F36-AC8C-7344-2126-CEA8615E4B08}"/>
                  </a:ext>
                </a:extLst>
              </p:cNvPr>
              <p:cNvSpPr txBox="1">
                <a:spLocks noRot="1" noChangeAspect="1" noMove="1" noResize="1" noEditPoints="1" noAdjustHandles="1" noChangeArrowheads="1" noChangeShapeType="1" noTextEdit="1"/>
              </p:cNvSpPr>
              <p:nvPr/>
            </p:nvSpPr>
            <p:spPr>
              <a:xfrm>
                <a:off x="1611824" y="2960176"/>
                <a:ext cx="9562233" cy="2462213"/>
              </a:xfrm>
              <a:prstGeom prst="rect">
                <a:avLst/>
              </a:prstGeom>
              <a:blipFill>
                <a:blip r:embed="rId2"/>
                <a:stretch>
                  <a:fillRect l="-796" t="-2062" b="-4124"/>
                </a:stretch>
              </a:blipFill>
            </p:spPr>
            <p:txBody>
              <a:bodyPr/>
              <a:lstStyle/>
              <a:p>
                <a:r>
                  <a:rPr lang="en-US">
                    <a:noFill/>
                  </a:rPr>
                  <a:t> </a:t>
                </a:r>
              </a:p>
            </p:txBody>
          </p:sp>
        </mc:Fallback>
      </mc:AlternateContent>
    </p:spTree>
    <p:extLst>
      <p:ext uri="{BB962C8B-B14F-4D97-AF65-F5344CB8AC3E}">
        <p14:creationId xmlns:p14="http://schemas.microsoft.com/office/powerpoint/2010/main" val="2230442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4FD0-D1D0-2A27-A20C-5A96FF440362}"/>
              </a:ext>
            </a:extLst>
          </p:cNvPr>
          <p:cNvSpPr>
            <a:spLocks noGrp="1"/>
          </p:cNvSpPr>
          <p:nvPr>
            <p:ph type="title"/>
          </p:nvPr>
        </p:nvSpPr>
        <p:spPr>
          <a:xfrm>
            <a:off x="692797" y="932619"/>
            <a:ext cx="9860868" cy="514783"/>
          </a:xfrm>
        </p:spPr>
        <p:txBody>
          <a:bodyPr>
            <a:noAutofit/>
          </a:bodyPr>
          <a:lstStyle/>
          <a:p>
            <a:r>
              <a:rPr lang="en-US" sz="2400" b="1" cap="small" dirty="0">
                <a:latin typeface="Arial" panose="020B0604020202020204" pitchFamily="34" charset="0"/>
              </a:rPr>
              <a:t>Quantum Electrodynamics   (QED)  Intro. To Feynman diagrams</a:t>
            </a:r>
          </a:p>
        </p:txBody>
      </p:sp>
      <p:pic>
        <p:nvPicPr>
          <p:cNvPr id="1026" name="Picture 2">
            <a:extLst>
              <a:ext uri="{FF2B5EF4-FFF2-40B4-BE49-F238E27FC236}">
                <a16:creationId xmlns:a16="http://schemas.microsoft.com/office/drawing/2014/main" id="{BBDF3F42-C001-2258-4A14-981F4A1CD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379" y="4043744"/>
            <a:ext cx="2082621" cy="17943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8436F12-D19B-C29C-13D5-8D2A24650E4B}"/>
              </a:ext>
            </a:extLst>
          </p:cNvPr>
          <p:cNvSpPr txBox="1"/>
          <p:nvPr/>
        </p:nvSpPr>
        <p:spPr>
          <a:xfrm>
            <a:off x="1074731" y="3380730"/>
            <a:ext cx="2108269" cy="400110"/>
          </a:xfrm>
          <a:prstGeom prst="rect">
            <a:avLst/>
          </a:prstGeom>
          <a:noFill/>
        </p:spPr>
        <p:txBody>
          <a:bodyPr wrap="none" rtlCol="0">
            <a:spAutoFit/>
          </a:bodyPr>
          <a:lstStyle/>
          <a:p>
            <a:r>
              <a:rPr lang="en-US" sz="2000" dirty="0" err="1">
                <a:latin typeface="Arial" panose="020B0604020202020204" pitchFamily="34" charset="0"/>
              </a:rPr>
              <a:t>Möller</a:t>
            </a:r>
            <a:r>
              <a:rPr lang="en-US" sz="2000" dirty="0">
                <a:latin typeface="Arial" panose="020B0604020202020204" pitchFamily="34" charset="0"/>
              </a:rPr>
              <a:t> Scattering</a:t>
            </a:r>
          </a:p>
        </p:txBody>
      </p:sp>
      <p:sp>
        <p:nvSpPr>
          <p:cNvPr id="4" name="TextBox 3">
            <a:extLst>
              <a:ext uri="{FF2B5EF4-FFF2-40B4-BE49-F238E27FC236}">
                <a16:creationId xmlns:a16="http://schemas.microsoft.com/office/drawing/2014/main" id="{A419D1BD-E5D9-0C38-C06E-FFBC09EF1437}"/>
              </a:ext>
            </a:extLst>
          </p:cNvPr>
          <p:cNvSpPr txBox="1"/>
          <p:nvPr/>
        </p:nvSpPr>
        <p:spPr>
          <a:xfrm>
            <a:off x="4337989" y="3376358"/>
            <a:ext cx="2294218" cy="400110"/>
          </a:xfrm>
          <a:prstGeom prst="rect">
            <a:avLst/>
          </a:prstGeom>
          <a:noFill/>
        </p:spPr>
        <p:txBody>
          <a:bodyPr wrap="none" rtlCol="0">
            <a:spAutoFit/>
          </a:bodyPr>
          <a:lstStyle/>
          <a:p>
            <a:r>
              <a:rPr lang="en-US" sz="2000" dirty="0">
                <a:latin typeface="Arial" panose="020B0604020202020204" pitchFamily="34" charset="0"/>
              </a:rPr>
              <a:t>Bhabha Scattering</a:t>
            </a:r>
          </a:p>
        </p:txBody>
      </p:sp>
      <p:pic>
        <p:nvPicPr>
          <p:cNvPr id="1032" name="Picture 8">
            <a:extLst>
              <a:ext uri="{FF2B5EF4-FFF2-40B4-BE49-F238E27FC236}">
                <a16:creationId xmlns:a16="http://schemas.microsoft.com/office/drawing/2014/main" id="{953F7EA4-004A-8FF8-F965-8222C98C3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989" y="4179875"/>
            <a:ext cx="1855964" cy="18559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0034B2-6401-4F33-54DF-34E39C0BF57F}"/>
              </a:ext>
            </a:extLst>
          </p:cNvPr>
          <p:cNvSpPr txBox="1"/>
          <p:nvPr/>
        </p:nvSpPr>
        <p:spPr>
          <a:xfrm>
            <a:off x="7894404" y="3376358"/>
            <a:ext cx="2520242" cy="400110"/>
          </a:xfrm>
          <a:prstGeom prst="rect">
            <a:avLst/>
          </a:prstGeom>
          <a:noFill/>
        </p:spPr>
        <p:txBody>
          <a:bodyPr wrap="none" rtlCol="0">
            <a:spAutoFit/>
          </a:bodyPr>
          <a:lstStyle/>
          <a:p>
            <a:r>
              <a:rPr lang="en-US" sz="2000" dirty="0">
                <a:latin typeface="Arial" panose="020B0604020202020204" pitchFamily="34" charset="0"/>
              </a:rPr>
              <a:t>Compton Scattering</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8720A8C-64F3-A69B-4E78-E984551B6276}"/>
                  </a:ext>
                </a:extLst>
              </p:cNvPr>
              <p:cNvSpPr txBox="1"/>
              <p:nvPr/>
            </p:nvSpPr>
            <p:spPr>
              <a:xfrm>
                <a:off x="1100379" y="1720764"/>
                <a:ext cx="5107488" cy="1107996"/>
              </a:xfrm>
              <a:prstGeom prst="rect">
                <a:avLst/>
              </a:prstGeom>
              <a:noFill/>
            </p:spPr>
            <p:txBody>
              <a:bodyPr wrap="none" rtlCol="0">
                <a:spAutoFit/>
              </a:bodyPr>
              <a:lstStyle/>
              <a:p>
                <a:pPr marL="285750" indent="-285750">
                  <a:buFont typeface="Arial" panose="020B0604020202020204" pitchFamily="34" charset="0"/>
                  <a:buChar char="•"/>
                </a:pPr>
                <a:r>
                  <a:rPr lang="en-US" sz="2200" dirty="0">
                    <a:latin typeface="Arial" panose="020B0604020202020204" pitchFamily="34" charset="0"/>
                  </a:rPr>
                  <a:t>Fundamental Process    </a:t>
                </a:r>
                <a14:m>
                  <m:oMath xmlns:m="http://schemas.openxmlformats.org/officeDocument/2006/math">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𝑒</m:t>
                        </m:r>
                      </m:e>
                      <m:sup>
                        <m:r>
                          <a:rPr lang="en-US" sz="2200" b="0" i="1" smtClean="0">
                            <a:latin typeface="Cambria Math" panose="02040503050406030204" pitchFamily="18" charset="0"/>
                          </a:rPr>
                          <m:t>−</m:t>
                        </m:r>
                      </m:sup>
                    </m:sSup>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𝑒</m:t>
                        </m:r>
                      </m:e>
                      <m:sup>
                        <m:r>
                          <a:rPr lang="en-US" sz="2200" b="0" i="1" smtClean="0">
                            <a:latin typeface="Cambria Math" panose="02040503050406030204" pitchFamily="18" charset="0"/>
                          </a:rPr>
                          <m:t>− </m:t>
                        </m:r>
                      </m:sup>
                    </m:sSup>
                    <m:r>
                      <a:rPr lang="en-US" sz="2200" b="0" i="1" smtClean="0">
                        <a:latin typeface="Cambria Math" panose="02040503050406030204" pitchFamily="18" charset="0"/>
                      </a:rPr>
                      <m:t>+</m:t>
                    </m:r>
                    <m:r>
                      <a:rPr lang="en-US" sz="2200" b="0" i="1" smtClean="0">
                        <a:latin typeface="Cambria Math" panose="02040503050406030204" pitchFamily="18" charset="0"/>
                      </a:rPr>
                      <m:t>𝛾</m:t>
                    </m:r>
                  </m:oMath>
                </a14:m>
                <a:endParaRPr lang="en-US" sz="2200" dirty="0">
                  <a:latin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rPr>
                  <a:t>Feynman diagrams </a:t>
                </a:r>
                <a:r>
                  <a:rPr lang="en-US" sz="2200" u="sng" dirty="0">
                    <a:latin typeface="Arial" panose="020B0604020202020204" pitchFamily="34" charset="0"/>
                  </a:rPr>
                  <a:t>do not </a:t>
                </a:r>
                <a:r>
                  <a:rPr lang="en-US" sz="2200" dirty="0">
                    <a:latin typeface="Arial" panose="020B0604020202020204" pitchFamily="34" charset="0"/>
                  </a:rPr>
                  <a:t>represent </a:t>
                </a:r>
                <a:br>
                  <a:rPr lang="en-US" sz="2200" dirty="0">
                    <a:latin typeface="Arial" panose="020B0604020202020204" pitchFamily="34" charset="0"/>
                  </a:rPr>
                </a:br>
                <a:r>
                  <a:rPr lang="en-US" sz="2200" dirty="0">
                    <a:latin typeface="Arial" panose="020B0604020202020204" pitchFamily="34" charset="0"/>
                  </a:rPr>
                  <a:t>trajectories</a:t>
                </a:r>
              </a:p>
            </p:txBody>
          </p:sp>
        </mc:Choice>
        <mc:Fallback xmlns="">
          <p:sp>
            <p:nvSpPr>
              <p:cNvPr id="7" name="TextBox 6">
                <a:extLst>
                  <a:ext uri="{FF2B5EF4-FFF2-40B4-BE49-F238E27FC236}">
                    <a16:creationId xmlns:a16="http://schemas.microsoft.com/office/drawing/2014/main" id="{78720A8C-64F3-A69B-4E78-E984551B6276}"/>
                  </a:ext>
                </a:extLst>
              </p:cNvPr>
              <p:cNvSpPr txBox="1">
                <a:spLocks noRot="1" noChangeAspect="1" noMove="1" noResize="1" noEditPoints="1" noAdjustHandles="1" noChangeArrowheads="1" noChangeShapeType="1" noTextEdit="1"/>
              </p:cNvSpPr>
              <p:nvPr/>
            </p:nvSpPr>
            <p:spPr>
              <a:xfrm>
                <a:off x="1100379" y="1720764"/>
                <a:ext cx="5107488" cy="1107996"/>
              </a:xfrm>
              <a:prstGeom prst="rect">
                <a:avLst/>
              </a:prstGeom>
              <a:blipFill>
                <a:blip r:embed="rId4"/>
                <a:stretch>
                  <a:fillRect l="-1241" t="-3409" r="-744" b="-10227"/>
                </a:stretch>
              </a:blipFill>
            </p:spPr>
            <p:txBody>
              <a:bodyPr/>
              <a:lstStyle/>
              <a:p>
                <a:r>
                  <a:rPr lang="en-US">
                    <a:noFill/>
                  </a:rPr>
                  <a:t> </a:t>
                </a:r>
              </a:p>
            </p:txBody>
          </p:sp>
        </mc:Fallback>
      </mc:AlternateContent>
      <p:pic>
        <p:nvPicPr>
          <p:cNvPr id="6" name="Picture 2" descr="Robert McNees on Twitter: &quot;(FYI, these two diagrams give you the amplitude  for Compton scattering at lowest order in QED.)&quot; / Twitter">
            <a:extLst>
              <a:ext uri="{FF2B5EF4-FFF2-40B4-BE49-F238E27FC236}">
                <a16:creationId xmlns:a16="http://schemas.microsoft.com/office/drawing/2014/main" id="{162AC8DC-36CB-4388-B663-1922412AD0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019" y="3798520"/>
            <a:ext cx="4731011" cy="22848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 A Feynman diagram of the QED basic vertex. | Download Scientific Diagram">
            <a:extLst>
              <a:ext uri="{FF2B5EF4-FFF2-40B4-BE49-F238E27FC236}">
                <a16:creationId xmlns:a16="http://schemas.microsoft.com/office/drawing/2014/main" id="{1C6E42EB-3BC7-A790-9A24-E868B21B36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1905" y="1486237"/>
            <a:ext cx="2441591" cy="157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509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4FD0-D1D0-2A27-A20C-5A96FF440362}"/>
              </a:ext>
            </a:extLst>
          </p:cNvPr>
          <p:cNvSpPr>
            <a:spLocks noGrp="1"/>
          </p:cNvSpPr>
          <p:nvPr>
            <p:ph type="title"/>
          </p:nvPr>
        </p:nvSpPr>
        <p:spPr>
          <a:xfrm>
            <a:off x="545652" y="937595"/>
            <a:ext cx="6831541" cy="689728"/>
          </a:xfrm>
        </p:spPr>
        <p:txBody>
          <a:bodyPr>
            <a:normAutofit fontScale="90000"/>
          </a:bodyPr>
          <a:lstStyle/>
          <a:p>
            <a:r>
              <a:rPr lang="en-US" cap="small" dirty="0"/>
              <a:t>Quantum Electrodynamics   (QED)</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419D1BD-E5D9-0C38-C06E-FFBC09EF1437}"/>
                  </a:ext>
                </a:extLst>
              </p:cNvPr>
              <p:cNvSpPr txBox="1"/>
              <p:nvPr/>
            </p:nvSpPr>
            <p:spPr>
              <a:xfrm>
                <a:off x="4902245" y="2072899"/>
                <a:ext cx="157068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dirty="0" smtClean="0">
                              <a:latin typeface="Cambria Math" panose="02040503050406030204" pitchFamily="18" charset="0"/>
                            </a:rPr>
                          </m:ctrlPr>
                        </m:sSupPr>
                        <m:e>
                          <m:r>
                            <a:rPr lang="en-US" sz="2000" b="0" i="1" dirty="0" smtClean="0">
                              <a:latin typeface="Cambria Math" panose="02040503050406030204" pitchFamily="18" charset="0"/>
                            </a:rPr>
                            <m:t>𝑒</m:t>
                          </m:r>
                        </m:e>
                        <m:sup>
                          <m:r>
                            <a:rPr lang="en-US" sz="2000" b="0" i="1" dirty="0" smtClean="0">
                              <a:latin typeface="Cambria Math" panose="02040503050406030204" pitchFamily="18" charset="0"/>
                            </a:rPr>
                            <m:t>+</m:t>
                          </m:r>
                        </m:sup>
                      </m:sSup>
                      <m:r>
                        <a:rPr lang="en-US" sz="2000" b="0" i="1" dirty="0" smtClean="0">
                          <a:latin typeface="Cambria Math" panose="02040503050406030204" pitchFamily="18" charset="0"/>
                        </a:rPr>
                        <m:t> </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𝑒</m:t>
                          </m:r>
                        </m:e>
                        <m:sup>
                          <m:r>
                            <a:rPr lang="en-US" sz="2000" b="0" i="1" dirty="0" smtClean="0">
                              <a:latin typeface="Cambria Math" panose="02040503050406030204" pitchFamily="18" charset="0"/>
                            </a:rPr>
                            <m:t>−</m:t>
                          </m:r>
                        </m:sup>
                      </m:sSup>
                      <m:r>
                        <a:rPr lang="en-US" sz="2000" b="0" i="1" dirty="0" smtClean="0">
                          <a:latin typeface="Cambria Math" panose="02040503050406030204" pitchFamily="18" charset="0"/>
                        </a:rPr>
                        <m:t>→</m:t>
                      </m:r>
                      <m:r>
                        <a:rPr lang="en-US" sz="2000" b="0" i="1" dirty="0" smtClean="0">
                          <a:latin typeface="Cambria Math" panose="02040503050406030204" pitchFamily="18" charset="0"/>
                        </a:rPr>
                        <m:t>𝛾</m:t>
                      </m:r>
                      <m:r>
                        <a:rPr lang="en-US" sz="2000" b="0" i="1" dirty="0" smtClean="0">
                          <a:latin typeface="Cambria Math" panose="02040503050406030204" pitchFamily="18" charset="0"/>
                        </a:rPr>
                        <m:t> </m:t>
                      </m:r>
                      <m:r>
                        <m:rPr>
                          <m:sty m:val="p"/>
                        </m:rPr>
                        <a:rPr lang="en-US" sz="2000" b="0" i="1" dirty="0" smtClean="0">
                          <a:latin typeface="Cambria Math" panose="02040503050406030204" pitchFamily="18" charset="0"/>
                        </a:rPr>
                        <m:t>γ</m:t>
                      </m:r>
                    </m:oMath>
                  </m:oMathPara>
                </a14:m>
                <a:endParaRPr lang="en-US" sz="2000" b="0" dirty="0">
                  <a:latin typeface="Arial" panose="020B0604020202020204" pitchFamily="34" charset="0"/>
                </a:endParaRPr>
              </a:p>
            </p:txBody>
          </p:sp>
        </mc:Choice>
        <mc:Fallback xmlns="">
          <p:sp>
            <p:nvSpPr>
              <p:cNvPr id="4" name="TextBox 3">
                <a:extLst>
                  <a:ext uri="{FF2B5EF4-FFF2-40B4-BE49-F238E27FC236}">
                    <a16:creationId xmlns:a16="http://schemas.microsoft.com/office/drawing/2014/main" id="{A419D1BD-E5D9-0C38-C06E-FFBC09EF1437}"/>
                  </a:ext>
                </a:extLst>
              </p:cNvPr>
              <p:cNvSpPr txBox="1">
                <a:spLocks noRot="1" noChangeAspect="1" noMove="1" noResize="1" noEditPoints="1" noAdjustHandles="1" noChangeArrowheads="1" noChangeShapeType="1" noTextEdit="1"/>
              </p:cNvSpPr>
              <p:nvPr/>
            </p:nvSpPr>
            <p:spPr>
              <a:xfrm>
                <a:off x="4902245" y="2072899"/>
                <a:ext cx="1570686" cy="400110"/>
              </a:xfrm>
              <a:prstGeom prst="rect">
                <a:avLst/>
              </a:prstGeom>
              <a:blipFill>
                <a:blip r:embed="rId2"/>
                <a:stretch>
                  <a:fillRect b="-18750"/>
                </a:stretch>
              </a:blipFill>
            </p:spPr>
            <p:txBody>
              <a:bodyPr/>
              <a:lstStyle/>
              <a:p>
                <a:r>
                  <a:rPr lang="en-US">
                    <a:noFill/>
                  </a:rPr>
                  <a:t> </a:t>
                </a:r>
              </a:p>
            </p:txBody>
          </p:sp>
        </mc:Fallback>
      </mc:AlternateContent>
      <p:pic>
        <p:nvPicPr>
          <p:cNvPr id="1034" name="Picture 10" descr="In pair production, which specific force acting on the ...">
            <a:extLst>
              <a:ext uri="{FF2B5EF4-FFF2-40B4-BE49-F238E27FC236}">
                <a16:creationId xmlns:a16="http://schemas.microsoft.com/office/drawing/2014/main" id="{BCCC8FF5-C04A-C981-69E6-26C262E8F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264" y="2759903"/>
            <a:ext cx="2381930" cy="19961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A0034B2-6401-4F33-54DF-34E39C0BF57F}"/>
                  </a:ext>
                </a:extLst>
              </p:cNvPr>
              <p:cNvSpPr txBox="1"/>
              <p:nvPr/>
            </p:nvSpPr>
            <p:spPr>
              <a:xfrm>
                <a:off x="8170773" y="2072899"/>
                <a:ext cx="16336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𝛾</m:t>
                      </m:r>
                      <m:r>
                        <a:rPr lang="en-US" sz="2000" b="0" i="1" smtClean="0">
                          <a:latin typeface="Cambria Math" panose="02040503050406030204" pitchFamily="18" charset="0"/>
                        </a:rPr>
                        <m:t> </m:t>
                      </m:r>
                      <m:r>
                        <a:rPr lang="en-US" sz="2000" b="0" i="1" smtClean="0">
                          <a:latin typeface="Cambria Math" panose="02040503050406030204" pitchFamily="18" charset="0"/>
                        </a:rPr>
                        <m:t>𝛾</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up>
                      </m:sSup>
                    </m:oMath>
                  </m:oMathPara>
                </a14:m>
                <a:endParaRPr lang="en-US" sz="2000" dirty="0"/>
              </a:p>
            </p:txBody>
          </p:sp>
        </mc:Choice>
        <mc:Fallback xmlns="">
          <p:sp>
            <p:nvSpPr>
              <p:cNvPr id="5" name="TextBox 4">
                <a:extLst>
                  <a:ext uri="{FF2B5EF4-FFF2-40B4-BE49-F238E27FC236}">
                    <a16:creationId xmlns:a16="http://schemas.microsoft.com/office/drawing/2014/main" id="{DA0034B2-6401-4F33-54DF-34E39C0BF57F}"/>
                  </a:ext>
                </a:extLst>
              </p:cNvPr>
              <p:cNvSpPr txBox="1">
                <a:spLocks noRot="1" noChangeAspect="1" noMove="1" noResize="1" noEditPoints="1" noAdjustHandles="1" noChangeArrowheads="1" noChangeShapeType="1" noTextEdit="1"/>
              </p:cNvSpPr>
              <p:nvPr/>
            </p:nvSpPr>
            <p:spPr>
              <a:xfrm>
                <a:off x="8170773" y="2072899"/>
                <a:ext cx="1633652" cy="400110"/>
              </a:xfrm>
              <a:prstGeom prst="rect">
                <a:avLst/>
              </a:prstGeom>
              <a:blipFill>
                <a:blip r:embed="rId4"/>
                <a:stretch>
                  <a:fillRect b="-18750"/>
                </a:stretch>
              </a:blipFill>
            </p:spPr>
            <p:txBody>
              <a:bodyPr/>
              <a:lstStyle/>
              <a:p>
                <a:r>
                  <a:rPr lang="en-US">
                    <a:noFill/>
                  </a:rPr>
                  <a:t> </a:t>
                </a:r>
              </a:p>
            </p:txBody>
          </p:sp>
        </mc:Fallback>
      </mc:AlternateContent>
      <p:pic>
        <p:nvPicPr>
          <p:cNvPr id="3074" name="Picture 2" descr="Feynman diagram for annihilation - Physics Stack Exchange">
            <a:extLst>
              <a:ext uri="{FF2B5EF4-FFF2-40B4-BE49-F238E27FC236}">
                <a16:creationId xmlns:a16="http://schemas.microsoft.com/office/drawing/2014/main" id="{887170D6-FB8C-290F-57B5-7F69BD06A7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0696" y="2457620"/>
            <a:ext cx="31115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hape&#10;&#10;Description automatically generated with low confidence">
            <a:extLst>
              <a:ext uri="{FF2B5EF4-FFF2-40B4-BE49-F238E27FC236}">
                <a16:creationId xmlns:a16="http://schemas.microsoft.com/office/drawing/2014/main" id="{F4B78284-A7E9-B0B7-C5E8-D6CE7B38C5C6}"/>
              </a:ext>
            </a:extLst>
          </p:cNvPr>
          <p:cNvPicPr>
            <a:picLocks noChangeAspect="1"/>
          </p:cNvPicPr>
          <p:nvPr/>
        </p:nvPicPr>
        <p:blipFill>
          <a:blip r:embed="rId6"/>
          <a:stretch>
            <a:fillRect/>
          </a:stretch>
        </p:blipFill>
        <p:spPr>
          <a:xfrm>
            <a:off x="1423162" y="2610020"/>
            <a:ext cx="1524000" cy="23622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1D080BB-93F4-FCFD-DF0F-0267E8FCB256}"/>
                  </a:ext>
                </a:extLst>
              </p:cNvPr>
              <p:cNvSpPr txBox="1"/>
              <p:nvPr/>
            </p:nvSpPr>
            <p:spPr>
              <a:xfrm>
                <a:off x="1620168" y="2064750"/>
                <a:ext cx="123303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𝜋</m:t>
                          </m:r>
                        </m:e>
                        <m:sup>
                          <m:r>
                            <a:rPr lang="en-US" sz="2000" b="0" i="1" smtClean="0">
                              <a:latin typeface="Cambria Math" panose="02040503050406030204" pitchFamily="18" charset="0"/>
                            </a:rPr>
                            <m:t>0</m:t>
                          </m:r>
                        </m:sup>
                      </m:sSup>
                      <m:r>
                        <a:rPr lang="en-US" sz="2000" b="0" i="1" smtClean="0">
                          <a:latin typeface="Cambria Math" panose="02040503050406030204" pitchFamily="18" charset="0"/>
                        </a:rPr>
                        <m:t>→</m:t>
                      </m:r>
                      <m:r>
                        <a:rPr lang="en-US" sz="2000" b="0" i="1" smtClean="0">
                          <a:latin typeface="Cambria Math" panose="02040503050406030204" pitchFamily="18" charset="0"/>
                        </a:rPr>
                        <m:t>𝛾</m:t>
                      </m:r>
                      <m:r>
                        <a:rPr lang="en-US" sz="2000" b="0" i="1" smtClean="0">
                          <a:latin typeface="Cambria Math" panose="02040503050406030204" pitchFamily="18" charset="0"/>
                        </a:rPr>
                        <m:t> </m:t>
                      </m:r>
                      <m:r>
                        <a:rPr lang="en-US" sz="2000" b="0" i="1" smtClean="0">
                          <a:latin typeface="Cambria Math" panose="02040503050406030204" pitchFamily="18" charset="0"/>
                        </a:rPr>
                        <m:t>𝛾</m:t>
                      </m:r>
                    </m:oMath>
                  </m:oMathPara>
                </a14:m>
                <a:endParaRPr lang="en-US" sz="2000" dirty="0"/>
              </a:p>
            </p:txBody>
          </p:sp>
        </mc:Choice>
        <mc:Fallback xmlns="">
          <p:sp>
            <p:nvSpPr>
              <p:cNvPr id="7" name="TextBox 6">
                <a:extLst>
                  <a:ext uri="{FF2B5EF4-FFF2-40B4-BE49-F238E27FC236}">
                    <a16:creationId xmlns:a16="http://schemas.microsoft.com/office/drawing/2014/main" id="{F1D080BB-93F4-FCFD-DF0F-0267E8FCB256}"/>
                  </a:ext>
                </a:extLst>
              </p:cNvPr>
              <p:cNvSpPr txBox="1">
                <a:spLocks noRot="1" noChangeAspect="1" noMove="1" noResize="1" noEditPoints="1" noAdjustHandles="1" noChangeArrowheads="1" noChangeShapeType="1" noTextEdit="1"/>
              </p:cNvSpPr>
              <p:nvPr/>
            </p:nvSpPr>
            <p:spPr>
              <a:xfrm>
                <a:off x="1620168" y="2064750"/>
                <a:ext cx="1233030" cy="400110"/>
              </a:xfrm>
              <a:prstGeom prst="rect">
                <a:avLst/>
              </a:prstGeom>
              <a:blipFill>
                <a:blip r:embed="rId7"/>
                <a:stretch>
                  <a:fillRect b="-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71E5F65-F25D-1269-2670-C70A34BE9C40}"/>
                  </a:ext>
                </a:extLst>
              </p:cNvPr>
              <p:cNvSpPr txBox="1"/>
              <p:nvPr/>
            </p:nvSpPr>
            <p:spPr>
              <a:xfrm>
                <a:off x="861848" y="5391807"/>
                <a:ext cx="2740687" cy="6646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0</m:t>
                          </m:r>
                        </m:sup>
                      </m:sSup>
                      <m:r>
                        <a:rPr lang="en-US" b="0" i="1" smtClean="0">
                          <a:latin typeface="Cambria Math" panose="02040503050406030204" pitchFamily="18" charset="0"/>
                        </a:rPr>
                        <m:t>  →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𝑢</m:t>
                              </m:r>
                            </m:e>
                          </m:acc>
                          <m:r>
                            <a:rPr lang="en-US" b="0" i="1" smtClean="0">
                              <a:latin typeface="Cambria Math" panose="02040503050406030204" pitchFamily="18" charset="0"/>
                            </a:rPr>
                            <m:t> − </m:t>
                          </m:r>
                          <m:r>
                            <a:rPr lang="en-US" b="0" i="1" smtClean="0">
                              <a:latin typeface="Cambria Math" panose="02040503050406030204" pitchFamily="18" charset="0"/>
                            </a:rPr>
                            <m:t>𝑑</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𝑑</m:t>
                              </m:r>
                            </m:e>
                          </m:acc>
                        </m:e>
                      </m:d>
                    </m:oMath>
                  </m:oMathPara>
                </a14:m>
                <a:endParaRPr lang="en-US" dirty="0"/>
              </a:p>
            </p:txBody>
          </p:sp>
        </mc:Choice>
        <mc:Fallback xmlns="">
          <p:sp>
            <p:nvSpPr>
              <p:cNvPr id="8" name="TextBox 7">
                <a:extLst>
                  <a:ext uri="{FF2B5EF4-FFF2-40B4-BE49-F238E27FC236}">
                    <a16:creationId xmlns:a16="http://schemas.microsoft.com/office/drawing/2014/main" id="{671E5F65-F25D-1269-2670-C70A34BE9C40}"/>
                  </a:ext>
                </a:extLst>
              </p:cNvPr>
              <p:cNvSpPr txBox="1">
                <a:spLocks noRot="1" noChangeAspect="1" noMove="1" noResize="1" noEditPoints="1" noAdjustHandles="1" noChangeArrowheads="1" noChangeShapeType="1" noTextEdit="1"/>
              </p:cNvSpPr>
              <p:nvPr/>
            </p:nvSpPr>
            <p:spPr>
              <a:xfrm>
                <a:off x="861848" y="5391807"/>
                <a:ext cx="2740687" cy="664606"/>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12089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4FD0-D1D0-2A27-A20C-5A96FF440362}"/>
              </a:ext>
            </a:extLst>
          </p:cNvPr>
          <p:cNvSpPr>
            <a:spLocks noGrp="1"/>
          </p:cNvSpPr>
          <p:nvPr>
            <p:ph type="title"/>
          </p:nvPr>
        </p:nvSpPr>
        <p:spPr>
          <a:xfrm>
            <a:off x="495947" y="848477"/>
            <a:ext cx="7842142" cy="732350"/>
          </a:xfrm>
        </p:spPr>
        <p:txBody>
          <a:bodyPr/>
          <a:lstStyle/>
          <a:p>
            <a:r>
              <a:rPr lang="en-US" cap="small" dirty="0"/>
              <a:t>Quantum Chromodynamics     (QCD)</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6E155C7-CC67-F0E2-7996-38FA0C66802B}"/>
                  </a:ext>
                </a:extLst>
              </p:cNvPr>
              <p:cNvSpPr txBox="1"/>
              <p:nvPr/>
            </p:nvSpPr>
            <p:spPr>
              <a:xfrm>
                <a:off x="821410" y="2076773"/>
                <a:ext cx="4365939" cy="1015663"/>
              </a:xfrm>
              <a:prstGeom prst="rect">
                <a:avLst/>
              </a:prstGeom>
              <a:noFill/>
            </p:spPr>
            <p:txBody>
              <a:bodyPr wrap="none" rtlCol="0">
                <a:spAutoFit/>
              </a:bodyPr>
              <a:lstStyle/>
              <a:p>
                <a:pPr marL="285750" indent="-285750">
                  <a:buFont typeface="Arial" panose="020B0604020202020204" pitchFamily="34" charset="0"/>
                  <a:buChar char="•"/>
                </a:pPr>
                <a:r>
                  <a:rPr lang="en-US" sz="2000" dirty="0">
                    <a:latin typeface="Arial" panose="020B0604020202020204" pitchFamily="34" charset="0"/>
                  </a:rPr>
                  <a:t>Color plays the role of “charge.”</a:t>
                </a:r>
                <a:br>
                  <a:rPr lang="en-US" sz="2000" dirty="0">
                    <a:latin typeface="Arial" panose="020B0604020202020204" pitchFamily="34" charset="0"/>
                  </a:rPr>
                </a:br>
                <a:endParaRPr lang="en-US" sz="2000" dirty="0">
                  <a:latin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rPr>
                  <a:t>Fundamental Process    </a:t>
                </a:r>
                <a14:m>
                  <m:oMath xmlns:m="http://schemas.openxmlformats.org/officeDocument/2006/math">
                    <m:r>
                      <a:rPr lang="en-US" sz="2000" b="0" i="1" smtClean="0">
                        <a:latin typeface="Cambria Math" panose="02040503050406030204" pitchFamily="18" charset="0"/>
                      </a:rPr>
                      <m:t>𝑞</m:t>
                    </m:r>
                    <m:r>
                      <a:rPr lang="en-US" sz="2000" b="0" i="1" smtClean="0">
                        <a:latin typeface="Cambria Math" panose="02040503050406030204" pitchFamily="18" charset="0"/>
                      </a:rPr>
                      <m:t>→</m:t>
                    </m:r>
                    <m:r>
                      <a:rPr lang="en-US" sz="2000" b="0" i="1" smtClean="0">
                        <a:latin typeface="Cambria Math" panose="02040503050406030204" pitchFamily="18" charset="0"/>
                      </a:rPr>
                      <m:t>𝑞</m:t>
                    </m:r>
                    <m:r>
                      <a:rPr lang="en-US" sz="2000" b="0" i="1" smtClean="0">
                        <a:latin typeface="Cambria Math" panose="02040503050406030204" pitchFamily="18" charset="0"/>
                      </a:rPr>
                      <m:t>+</m:t>
                    </m:r>
                    <m:r>
                      <a:rPr lang="en-US" sz="2000" b="0" i="1" smtClean="0">
                        <a:latin typeface="Cambria Math" panose="02040503050406030204" pitchFamily="18" charset="0"/>
                      </a:rPr>
                      <m:t>𝑔</m:t>
                    </m:r>
                  </m:oMath>
                </a14:m>
                <a:endParaRPr lang="en-US" sz="2000" dirty="0">
                  <a:latin typeface="Arial" panose="020B0604020202020204" pitchFamily="34" charset="0"/>
                </a:endParaRPr>
              </a:p>
            </p:txBody>
          </p:sp>
        </mc:Choice>
        <mc:Fallback xmlns="">
          <p:sp>
            <p:nvSpPr>
              <p:cNvPr id="4" name="TextBox 3">
                <a:extLst>
                  <a:ext uri="{FF2B5EF4-FFF2-40B4-BE49-F238E27FC236}">
                    <a16:creationId xmlns:a16="http://schemas.microsoft.com/office/drawing/2014/main" id="{56E155C7-CC67-F0E2-7996-38FA0C66802B}"/>
                  </a:ext>
                </a:extLst>
              </p:cNvPr>
              <p:cNvSpPr txBox="1">
                <a:spLocks noRot="1" noChangeAspect="1" noMove="1" noResize="1" noEditPoints="1" noAdjustHandles="1" noChangeArrowheads="1" noChangeShapeType="1" noTextEdit="1"/>
              </p:cNvSpPr>
              <p:nvPr/>
            </p:nvSpPr>
            <p:spPr>
              <a:xfrm>
                <a:off x="821410" y="2076773"/>
                <a:ext cx="4365939" cy="1015663"/>
              </a:xfrm>
              <a:prstGeom prst="rect">
                <a:avLst/>
              </a:prstGeom>
              <a:blipFill>
                <a:blip r:embed="rId3"/>
                <a:stretch>
                  <a:fillRect l="-1159" t="-3704" b="-9877"/>
                </a:stretch>
              </a:blipFill>
            </p:spPr>
            <p:txBody>
              <a:bodyPr/>
              <a:lstStyle/>
              <a:p>
                <a:r>
                  <a:rPr lang="en-US">
                    <a:noFill/>
                  </a:rPr>
                  <a:t> </a:t>
                </a:r>
              </a:p>
            </p:txBody>
          </p:sp>
        </mc:Fallback>
      </mc:AlternateContent>
      <p:pic>
        <p:nvPicPr>
          <p:cNvPr id="4098" name="Picture 2" descr="Lecture notes Particle Physics II Quantum Chromo Dynamics 5. Colour factors  Michiel Botje Nikhef, Science Park, Amsterdam Decemb">
            <a:extLst>
              <a:ext uri="{FF2B5EF4-FFF2-40B4-BE49-F238E27FC236}">
                <a16:creationId xmlns:a16="http://schemas.microsoft.com/office/drawing/2014/main" id="{6FBE76D9-4100-CBD9-0615-4C1EF38614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2760" y="3643150"/>
            <a:ext cx="17653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D60EE8-14FF-287A-F7A9-633C729371B6}"/>
              </a:ext>
            </a:extLst>
          </p:cNvPr>
          <p:cNvSpPr txBox="1"/>
          <p:nvPr/>
        </p:nvSpPr>
        <p:spPr>
          <a:xfrm>
            <a:off x="1174103" y="3384609"/>
            <a:ext cx="31290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q</a:t>
            </a:r>
          </a:p>
        </p:txBody>
      </p:sp>
      <p:sp>
        <p:nvSpPr>
          <p:cNvPr id="7" name="TextBox 6">
            <a:extLst>
              <a:ext uri="{FF2B5EF4-FFF2-40B4-BE49-F238E27FC236}">
                <a16:creationId xmlns:a16="http://schemas.microsoft.com/office/drawing/2014/main" id="{6DE9AC42-EA15-F6C5-801C-A7304A1717D8}"/>
              </a:ext>
            </a:extLst>
          </p:cNvPr>
          <p:cNvSpPr txBox="1"/>
          <p:nvPr/>
        </p:nvSpPr>
        <p:spPr>
          <a:xfrm>
            <a:off x="3264404" y="3340941"/>
            <a:ext cx="329339"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q</a:t>
            </a:r>
            <a:endParaRPr lang="en-US" dirty="0"/>
          </a:p>
        </p:txBody>
      </p:sp>
      <p:sp>
        <p:nvSpPr>
          <p:cNvPr id="8" name="TextBox 7">
            <a:extLst>
              <a:ext uri="{FF2B5EF4-FFF2-40B4-BE49-F238E27FC236}">
                <a16:creationId xmlns:a16="http://schemas.microsoft.com/office/drawing/2014/main" id="{ACACF41C-ACC8-0F0D-8CCD-F6B0BA7ACD1F}"/>
              </a:ext>
            </a:extLst>
          </p:cNvPr>
          <p:cNvSpPr txBox="1"/>
          <p:nvPr/>
        </p:nvSpPr>
        <p:spPr>
          <a:xfrm>
            <a:off x="1117923" y="5690560"/>
            <a:ext cx="329339"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q</a:t>
            </a:r>
            <a:endParaRPr lang="en-US" dirty="0"/>
          </a:p>
        </p:txBody>
      </p:sp>
      <p:sp>
        <p:nvSpPr>
          <p:cNvPr id="9" name="TextBox 8">
            <a:extLst>
              <a:ext uri="{FF2B5EF4-FFF2-40B4-BE49-F238E27FC236}">
                <a16:creationId xmlns:a16="http://schemas.microsoft.com/office/drawing/2014/main" id="{76253744-7227-3385-4A5D-299D7BDE6293}"/>
              </a:ext>
            </a:extLst>
          </p:cNvPr>
          <p:cNvSpPr txBox="1"/>
          <p:nvPr/>
        </p:nvSpPr>
        <p:spPr>
          <a:xfrm>
            <a:off x="3243558" y="5735863"/>
            <a:ext cx="329339"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q</a:t>
            </a:r>
            <a:endParaRPr lang="en-US" dirty="0"/>
          </a:p>
        </p:txBody>
      </p:sp>
      <p:pic>
        <p:nvPicPr>
          <p:cNvPr id="4100" name="Picture 4" descr="Since the potential energy created when separating two quarks makes two  more quarks, is it possible to make quarks from other sources of potential  energy? Also, why does that potential energy always">
            <a:extLst>
              <a:ext uri="{FF2B5EF4-FFF2-40B4-BE49-F238E27FC236}">
                <a16:creationId xmlns:a16="http://schemas.microsoft.com/office/drawing/2014/main" id="{3CDD48BB-786B-8A15-3147-5B3FB4BF32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8799" y="2424731"/>
            <a:ext cx="5658919" cy="309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26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4FD0-D1D0-2A27-A20C-5A96FF440362}"/>
              </a:ext>
            </a:extLst>
          </p:cNvPr>
          <p:cNvSpPr>
            <a:spLocks noGrp="1"/>
          </p:cNvSpPr>
          <p:nvPr>
            <p:ph type="title"/>
          </p:nvPr>
        </p:nvSpPr>
        <p:spPr>
          <a:xfrm>
            <a:off x="495947" y="848477"/>
            <a:ext cx="7842142" cy="732350"/>
          </a:xfrm>
        </p:spPr>
        <p:txBody>
          <a:bodyPr/>
          <a:lstStyle/>
          <a:p>
            <a:r>
              <a:rPr lang="en-US" cap="small" dirty="0"/>
              <a:t>Quantum Chromodynamics     (QCD)</a:t>
            </a:r>
          </a:p>
        </p:txBody>
      </p:sp>
      <p:pic>
        <p:nvPicPr>
          <p:cNvPr id="6148" name="Picture 4" descr="Question Video: Determining the Color Charge of a Gluon | Nagwa">
            <a:extLst>
              <a:ext uri="{FF2B5EF4-FFF2-40B4-BE49-F238E27FC236}">
                <a16:creationId xmlns:a16="http://schemas.microsoft.com/office/drawing/2014/main" id="{EDCDFD47-657B-B9C2-8CFF-839D17D49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304" y="1679684"/>
            <a:ext cx="7697492" cy="432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07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160C-6AD9-0E32-A5DE-2B23BEEC2174}"/>
              </a:ext>
            </a:extLst>
          </p:cNvPr>
          <p:cNvSpPr>
            <a:spLocks noGrp="1"/>
          </p:cNvSpPr>
          <p:nvPr>
            <p:ph type="title"/>
          </p:nvPr>
        </p:nvSpPr>
        <p:spPr>
          <a:xfrm>
            <a:off x="700635" y="922096"/>
            <a:ext cx="10691265" cy="860984"/>
          </a:xfrm>
        </p:spPr>
        <p:txBody>
          <a:bodyPr/>
          <a:lstStyle/>
          <a:p>
            <a:r>
              <a:rPr lang="en-US" dirty="0"/>
              <a:t>Strong  Interactions</a:t>
            </a:r>
          </a:p>
        </p:txBody>
      </p:sp>
      <p:sp>
        <p:nvSpPr>
          <p:cNvPr id="3" name="TextBox 2">
            <a:extLst>
              <a:ext uri="{FF2B5EF4-FFF2-40B4-BE49-F238E27FC236}">
                <a16:creationId xmlns:a16="http://schemas.microsoft.com/office/drawing/2014/main" id="{BAC61514-C1AC-3BD1-2787-A2335D04D2D8}"/>
              </a:ext>
            </a:extLst>
          </p:cNvPr>
          <p:cNvSpPr txBox="1"/>
          <p:nvPr/>
        </p:nvSpPr>
        <p:spPr>
          <a:xfrm>
            <a:off x="1428750" y="1836556"/>
            <a:ext cx="6163867"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What happens when you try to separate two quarks?</a:t>
            </a:r>
          </a:p>
        </p:txBody>
      </p:sp>
      <p:pic>
        <p:nvPicPr>
          <p:cNvPr id="5" name="Picture 4" descr="A diagram of a diagram&#10;&#10;Description automatically generated">
            <a:extLst>
              <a:ext uri="{FF2B5EF4-FFF2-40B4-BE49-F238E27FC236}">
                <a16:creationId xmlns:a16="http://schemas.microsoft.com/office/drawing/2014/main" id="{B33CE34F-9E72-FB2F-B6D2-19F75AA1F6B5}"/>
              </a:ext>
            </a:extLst>
          </p:cNvPr>
          <p:cNvPicPr>
            <a:picLocks noChangeAspect="1"/>
          </p:cNvPicPr>
          <p:nvPr/>
        </p:nvPicPr>
        <p:blipFill>
          <a:blip r:embed="rId2"/>
          <a:stretch>
            <a:fillRect/>
          </a:stretch>
        </p:blipFill>
        <p:spPr>
          <a:xfrm>
            <a:off x="3080188" y="2994133"/>
            <a:ext cx="5606612" cy="2410319"/>
          </a:xfrm>
          <a:prstGeom prst="rect">
            <a:avLst/>
          </a:prstGeom>
        </p:spPr>
      </p:pic>
    </p:spTree>
    <p:extLst>
      <p:ext uri="{BB962C8B-B14F-4D97-AF65-F5344CB8AC3E}">
        <p14:creationId xmlns:p14="http://schemas.microsoft.com/office/powerpoint/2010/main" val="2981033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4FD0-D1D0-2A27-A20C-5A96FF440362}"/>
              </a:ext>
            </a:extLst>
          </p:cNvPr>
          <p:cNvSpPr>
            <a:spLocks noGrp="1"/>
          </p:cNvSpPr>
          <p:nvPr>
            <p:ph type="title"/>
          </p:nvPr>
        </p:nvSpPr>
        <p:spPr>
          <a:xfrm>
            <a:off x="545652" y="937594"/>
            <a:ext cx="10691265" cy="720725"/>
          </a:xfrm>
        </p:spPr>
        <p:txBody>
          <a:bodyPr/>
          <a:lstStyle/>
          <a:p>
            <a:r>
              <a:rPr lang="en-US" dirty="0"/>
              <a:t>Weak Interactions</a:t>
            </a:r>
          </a:p>
        </p:txBody>
      </p:sp>
      <p:pic>
        <p:nvPicPr>
          <p:cNvPr id="7170" name="Picture 2" descr="Feynman diagrams of weak interaction">
            <a:extLst>
              <a:ext uri="{FF2B5EF4-FFF2-40B4-BE49-F238E27FC236}">
                <a16:creationId xmlns:a16="http://schemas.microsoft.com/office/drawing/2014/main" id="{157372D4-CC8F-4965-16D3-0780BE18B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899" y="1696943"/>
            <a:ext cx="3232454" cy="19693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BE77E7-7B8C-9D6E-8B0D-BDECD4DBCB10}"/>
              </a:ext>
            </a:extLst>
          </p:cNvPr>
          <p:cNvSpPr txBox="1"/>
          <p:nvPr/>
        </p:nvSpPr>
        <p:spPr>
          <a:xfrm>
            <a:off x="579339" y="1879489"/>
            <a:ext cx="3818481" cy="430887"/>
          </a:xfrm>
          <a:prstGeom prst="rect">
            <a:avLst/>
          </a:prstGeom>
          <a:noFill/>
        </p:spPr>
        <p:txBody>
          <a:bodyPr wrap="none" rtlCol="0">
            <a:spAutoFit/>
          </a:bodyPr>
          <a:lstStyle/>
          <a:p>
            <a:r>
              <a:rPr lang="en-US" sz="2200" cap="small" dirty="0"/>
              <a:t>Fundamental Interaction</a:t>
            </a:r>
          </a:p>
        </p:txBody>
      </p:sp>
      <p:sp>
        <p:nvSpPr>
          <p:cNvPr id="6" name="TextBox 5">
            <a:extLst>
              <a:ext uri="{FF2B5EF4-FFF2-40B4-BE49-F238E27FC236}">
                <a16:creationId xmlns:a16="http://schemas.microsoft.com/office/drawing/2014/main" id="{A3F6AABC-4A82-FE83-0343-EB74E7B96D2B}"/>
              </a:ext>
            </a:extLst>
          </p:cNvPr>
          <p:cNvSpPr txBox="1"/>
          <p:nvPr/>
        </p:nvSpPr>
        <p:spPr>
          <a:xfrm>
            <a:off x="8043126" y="3429000"/>
            <a:ext cx="338554" cy="369332"/>
          </a:xfrm>
          <a:prstGeom prst="rect">
            <a:avLst/>
          </a:prstGeom>
          <a:noFill/>
        </p:spPr>
        <p:txBody>
          <a:bodyPr wrap="none" rtlCol="0">
            <a:spAutoFit/>
          </a:bodyPr>
          <a:lstStyle/>
          <a:p>
            <a:r>
              <a:rPr lang="en-US" dirty="0"/>
              <a:t>+</a:t>
            </a:r>
          </a:p>
        </p:txBody>
      </p:sp>
      <p:sp>
        <p:nvSpPr>
          <p:cNvPr id="7" name="TextBox 6">
            <a:extLst>
              <a:ext uri="{FF2B5EF4-FFF2-40B4-BE49-F238E27FC236}">
                <a16:creationId xmlns:a16="http://schemas.microsoft.com/office/drawing/2014/main" id="{988F0B62-8A01-4262-B16A-0E6CCF0F770F}"/>
              </a:ext>
            </a:extLst>
          </p:cNvPr>
          <p:cNvSpPr txBox="1"/>
          <p:nvPr/>
        </p:nvSpPr>
        <p:spPr>
          <a:xfrm>
            <a:off x="492546" y="3704878"/>
            <a:ext cx="4676217" cy="430887"/>
          </a:xfrm>
          <a:prstGeom prst="rect">
            <a:avLst/>
          </a:prstGeom>
          <a:noFill/>
        </p:spPr>
        <p:txBody>
          <a:bodyPr wrap="none" rtlCol="0">
            <a:spAutoFit/>
          </a:bodyPr>
          <a:lstStyle/>
          <a:p>
            <a:r>
              <a:rPr lang="en-US" sz="2200" cap="small" dirty="0"/>
              <a:t>Charged and Neutral Currents</a:t>
            </a:r>
          </a:p>
        </p:txBody>
      </p:sp>
      <p:pic>
        <p:nvPicPr>
          <p:cNvPr id="7174" name="Picture 6" descr="Feynman tree-level diagram for charged and neutral current components... |  Download Scientific Diagram">
            <a:extLst>
              <a:ext uri="{FF2B5EF4-FFF2-40B4-BE49-F238E27FC236}">
                <a16:creationId xmlns:a16="http://schemas.microsoft.com/office/drawing/2014/main" id="{8FEE1B8E-B218-7FC4-22AB-7F6871219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33" y="4193206"/>
            <a:ext cx="4724400" cy="172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475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4FD0-D1D0-2A27-A20C-5A96FF440362}"/>
              </a:ext>
            </a:extLst>
          </p:cNvPr>
          <p:cNvSpPr>
            <a:spLocks noGrp="1"/>
          </p:cNvSpPr>
          <p:nvPr>
            <p:ph type="title"/>
          </p:nvPr>
        </p:nvSpPr>
        <p:spPr>
          <a:xfrm>
            <a:off x="545652" y="937594"/>
            <a:ext cx="10691265" cy="720725"/>
          </a:xfrm>
        </p:spPr>
        <p:txBody>
          <a:bodyPr/>
          <a:lstStyle/>
          <a:p>
            <a:r>
              <a:rPr lang="en-US" dirty="0"/>
              <a:t>Weak Interactions</a:t>
            </a:r>
          </a:p>
        </p:txBody>
      </p:sp>
      <p:sp>
        <p:nvSpPr>
          <p:cNvPr id="5" name="TextBox 4">
            <a:extLst>
              <a:ext uri="{FF2B5EF4-FFF2-40B4-BE49-F238E27FC236}">
                <a16:creationId xmlns:a16="http://schemas.microsoft.com/office/drawing/2014/main" id="{5ABE77E7-7B8C-9D6E-8B0D-BDECD4DBCB10}"/>
              </a:ext>
            </a:extLst>
          </p:cNvPr>
          <p:cNvSpPr txBox="1"/>
          <p:nvPr/>
        </p:nvSpPr>
        <p:spPr>
          <a:xfrm>
            <a:off x="579339" y="1879489"/>
            <a:ext cx="3900491" cy="430887"/>
          </a:xfrm>
          <a:prstGeom prst="rect">
            <a:avLst/>
          </a:prstGeom>
          <a:noFill/>
        </p:spPr>
        <p:txBody>
          <a:bodyPr wrap="none" rtlCol="0">
            <a:spAutoFit/>
          </a:bodyPr>
          <a:lstStyle/>
          <a:p>
            <a:r>
              <a:rPr lang="en-US" sz="2200" cap="small" dirty="0"/>
              <a:t>Electroweak Interactions</a:t>
            </a:r>
          </a:p>
        </p:txBody>
      </p:sp>
      <p:pic>
        <p:nvPicPr>
          <p:cNvPr id="9218" name="Picture 2" descr="Neutral Currents - an overview | ScienceDirect Topics">
            <a:extLst>
              <a:ext uri="{FF2B5EF4-FFF2-40B4-BE49-F238E27FC236}">
                <a16:creationId xmlns:a16="http://schemas.microsoft.com/office/drawing/2014/main" id="{8BE20266-99DD-8965-AFDC-499C64895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865" y="2580306"/>
            <a:ext cx="2578100" cy="3340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EFE0436-F962-34FF-676F-7D72C7BF124C}"/>
              </a:ext>
            </a:extLst>
          </p:cNvPr>
          <p:cNvSpPr txBox="1"/>
          <p:nvPr/>
        </p:nvSpPr>
        <p:spPr>
          <a:xfrm>
            <a:off x="7268705" y="1879488"/>
            <a:ext cx="2874313" cy="430887"/>
          </a:xfrm>
          <a:prstGeom prst="rect">
            <a:avLst/>
          </a:prstGeom>
          <a:noFill/>
        </p:spPr>
        <p:txBody>
          <a:bodyPr wrap="none" rtlCol="0">
            <a:spAutoFit/>
          </a:bodyPr>
          <a:lstStyle/>
          <a:p>
            <a:r>
              <a:rPr lang="en-US" sz="2200" cap="small" dirty="0"/>
              <a:t>Double Beta Decay</a:t>
            </a:r>
          </a:p>
        </p:txBody>
      </p:sp>
      <p:pic>
        <p:nvPicPr>
          <p:cNvPr id="9220" name="Picture 4">
            <a:extLst>
              <a:ext uri="{FF2B5EF4-FFF2-40B4-BE49-F238E27FC236}">
                <a16:creationId xmlns:a16="http://schemas.microsoft.com/office/drawing/2014/main" id="{11E7092C-82E5-F74F-6AAC-8242CAD89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8820" y="2580307"/>
            <a:ext cx="6746964" cy="334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131763"/>
      </p:ext>
    </p:extLst>
  </p:cSld>
  <p:clrMapOvr>
    <a:masterClrMapping/>
  </p:clrMapOvr>
</p:sld>
</file>

<file path=ppt/theme/theme1.xml><?xml version="1.0" encoding="utf-8"?>
<a:theme xmlns:a="http://schemas.openxmlformats.org/drawingml/2006/main" name="ChronicleVTI">
  <a:themeElements>
    <a:clrScheme name="AnalogousFromDarkSeedLeftStep">
      <a:dk1>
        <a:srgbClr val="000000"/>
      </a:dk1>
      <a:lt1>
        <a:srgbClr val="FFFFFF"/>
      </a:lt1>
      <a:dk2>
        <a:srgbClr val="1C2F31"/>
      </a:dk2>
      <a:lt2>
        <a:srgbClr val="F2F3F0"/>
      </a:lt2>
      <a:accent1>
        <a:srgbClr val="7230E0"/>
      </a:accent1>
      <a:accent2>
        <a:srgbClr val="3F45D5"/>
      </a:accent2>
      <a:accent3>
        <a:srgbClr val="3081E0"/>
      </a:accent3>
      <a:accent4>
        <a:srgbClr val="1EB8CE"/>
      </a:accent4>
      <a:accent5>
        <a:srgbClr val="29C195"/>
      </a:accent5>
      <a:accent6>
        <a:srgbClr val="1DC54E"/>
      </a:accent6>
      <a:hlink>
        <a:srgbClr val="339B8E"/>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1132</TotalTime>
  <Words>476</Words>
  <Application>Microsoft Macintosh PowerPoint</Application>
  <PresentationFormat>Widescreen</PresentationFormat>
  <Paragraphs>115</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Calisto MT</vt:lpstr>
      <vt:lpstr>Cambria Math</vt:lpstr>
      <vt:lpstr>Univers Condensed</vt:lpstr>
      <vt:lpstr>ChronicleVTI</vt:lpstr>
      <vt:lpstr>Elementary Particle Dynamics</vt:lpstr>
      <vt:lpstr>The Four Forces</vt:lpstr>
      <vt:lpstr>Quantum Electrodynamics   (QED)  Intro. To Feynman diagrams</vt:lpstr>
      <vt:lpstr>Quantum Electrodynamics   (QED)</vt:lpstr>
      <vt:lpstr>Quantum Chromodynamics     (QCD)</vt:lpstr>
      <vt:lpstr>Quantum Chromodynamics     (QCD)</vt:lpstr>
      <vt:lpstr>Strong  Interactions</vt:lpstr>
      <vt:lpstr>Weak Interactions</vt:lpstr>
      <vt:lpstr>Weak Interactions</vt:lpstr>
      <vt:lpstr>The Cabibbo-Kobayashi-Maskawa matrix         C-K-M matrix</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Particle Dynamics</dc:title>
  <dc:subject/>
  <dc:creator>Smith, Darrel W.</dc:creator>
  <cp:keywords/>
  <dc:description/>
  <cp:lastModifiedBy>Smith, Darrel W.</cp:lastModifiedBy>
  <cp:revision>10</cp:revision>
  <dcterms:created xsi:type="dcterms:W3CDTF">2022-09-12T15:37:55Z</dcterms:created>
  <dcterms:modified xsi:type="dcterms:W3CDTF">2025-09-08T18:25:54Z</dcterms:modified>
  <cp:category/>
</cp:coreProperties>
</file>